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50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253" y="2406253"/>
            <a:ext cx="4869775" cy="3416975"/>
          </a:xfrm>
          <a:prstGeom prst="rect">
            <a:avLst/>
          </a:prstGeom>
        </p:spPr>
      </p:pic>
      <p:sp>
        <p:nvSpPr>
          <p:cNvPr id="6" name="Text 1"/>
          <p:cNvSpPr/>
          <p:nvPr/>
        </p:nvSpPr>
        <p:spPr>
          <a:xfrm>
            <a:off x="863203" y="678775"/>
            <a:ext cx="7417594" cy="5317927"/>
          </a:xfrm>
          <a:prstGeom prst="rect">
            <a:avLst/>
          </a:prstGeom>
          <a:noFill/>
          <a:ln/>
        </p:spPr>
        <p:txBody>
          <a:bodyPr wrap="square" rtlCol="0" anchor="t"/>
          <a:lstStyle/>
          <a:p>
            <a:pPr marL="0" indent="0">
              <a:lnSpc>
                <a:spcPts val="8376"/>
              </a:lnSpc>
              <a:buNone/>
            </a:pPr>
            <a:r>
              <a:rPr lang="en-US" sz="6701" dirty="0">
                <a:solidFill>
                  <a:srgbClr val="F2E782"/>
                </a:solidFill>
                <a:latin typeface="Prata" pitchFamily="34" charset="0"/>
                <a:ea typeface="Prata" pitchFamily="34" charset="-122"/>
                <a:cs typeface="Prata" pitchFamily="34" charset="-120"/>
              </a:rPr>
              <a:t>Robotics and Automation with Industry 4.0 by using Lean &amp; TPM</a:t>
            </a:r>
            <a:endParaRPr lang="en-US" sz="6701" dirty="0"/>
          </a:p>
        </p:txBody>
      </p:sp>
      <p:sp>
        <p:nvSpPr>
          <p:cNvPr id="7" name="Text 2"/>
          <p:cNvSpPr/>
          <p:nvPr/>
        </p:nvSpPr>
        <p:spPr>
          <a:xfrm>
            <a:off x="863203" y="6366629"/>
            <a:ext cx="7417594" cy="1184077"/>
          </a:xfrm>
          <a:prstGeom prst="rect">
            <a:avLst/>
          </a:prstGeom>
          <a:noFill/>
          <a:ln/>
        </p:spPr>
        <p:txBody>
          <a:bodyPr wrap="square" rtlCol="0" anchor="t"/>
          <a:lstStyle/>
          <a:p>
            <a:pPr marL="0" indent="0">
              <a:lnSpc>
                <a:spcPts val="3108"/>
              </a:lnSpc>
              <a:buNone/>
            </a:pPr>
            <a:r>
              <a:rPr lang="en-US" sz="1942" dirty="0">
                <a:solidFill>
                  <a:srgbClr val="CFCBBF"/>
                </a:solidFill>
                <a:latin typeface="Raleway" pitchFamily="34" charset="0"/>
                <a:ea typeface="Raleway" pitchFamily="34" charset="-122"/>
                <a:cs typeface="Raleway" pitchFamily="34" charset="-120"/>
              </a:rPr>
              <a:t>Discover how industry is leveraging Industry 4.0 technologies, Lean methodologies, and TPM to drive innovation and efficiency in the 2-wheeler industry.</a:t>
            </a:r>
            <a:endParaRPr lang="en-US" sz="194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14995"/>
          </a:xfrm>
          <a:prstGeom prst="rect">
            <a:avLst/>
          </a:prstGeom>
        </p:spPr>
      </p:pic>
      <p:sp>
        <p:nvSpPr>
          <p:cNvPr id="5" name="Text 1"/>
          <p:cNvSpPr/>
          <p:nvPr/>
        </p:nvSpPr>
        <p:spPr>
          <a:xfrm>
            <a:off x="1164431" y="3434239"/>
            <a:ext cx="5629989" cy="703778"/>
          </a:xfrm>
          <a:prstGeom prst="rect">
            <a:avLst/>
          </a:prstGeom>
          <a:noFill/>
          <a:ln/>
        </p:spPr>
        <p:txBody>
          <a:bodyPr wrap="none" rtlCol="0" anchor="t"/>
          <a:lstStyle/>
          <a:p>
            <a:pPr marL="0" indent="0">
              <a:lnSpc>
                <a:spcPts val="5541"/>
              </a:lnSpc>
              <a:buNone/>
            </a:pPr>
            <a:r>
              <a:rPr lang="en-US" sz="4433" dirty="0">
                <a:solidFill>
                  <a:srgbClr val="F2E782"/>
                </a:solidFill>
                <a:latin typeface="Prata" pitchFamily="34" charset="0"/>
                <a:ea typeface="Prata" pitchFamily="34" charset="-122"/>
                <a:cs typeface="Prata" pitchFamily="34" charset="-120"/>
              </a:rPr>
              <a:t>Conclusion</a:t>
            </a:r>
            <a:endParaRPr lang="en-US" sz="4433" dirty="0"/>
          </a:p>
        </p:txBody>
      </p:sp>
      <p:sp>
        <p:nvSpPr>
          <p:cNvPr id="6" name="Text 2"/>
          <p:cNvSpPr/>
          <p:nvPr/>
        </p:nvSpPr>
        <p:spPr>
          <a:xfrm>
            <a:off x="1164431" y="4475798"/>
            <a:ext cx="12301538" cy="1440656"/>
          </a:xfrm>
          <a:prstGeom prst="rect">
            <a:avLst/>
          </a:prstGeom>
          <a:noFill/>
          <a:ln/>
        </p:spPr>
        <p:txBody>
          <a:bodyPr wrap="square" rtlCol="0" anchor="t"/>
          <a:lstStyle/>
          <a:p>
            <a:pPr marL="0" indent="0">
              <a:lnSpc>
                <a:spcPts val="2837"/>
              </a:lnSpc>
              <a:buNone/>
            </a:pPr>
            <a:r>
              <a:rPr lang="en-US" sz="1773" dirty="0">
                <a:solidFill>
                  <a:srgbClr val="CFCBBF"/>
                </a:solidFill>
                <a:latin typeface="Raleway" pitchFamily="34" charset="0"/>
                <a:ea typeface="Raleway" pitchFamily="34" charset="-122"/>
                <a:cs typeface="Raleway" pitchFamily="34" charset="-120"/>
              </a:rPr>
              <a:t>In conclusion, Hero MotoCorp's journey demonstrates the power of integrating Industry 4.0, Lean, and TPM to drive innovation and operational excellence in the 2-wheeler industry. Key takeaways include the importance of embracing automation, fostering a culture of continuous improvement, and leveraging data-driven insights to optimize processes and maintain high product quality.</a:t>
            </a:r>
            <a:endParaRPr lang="en-US" sz="1773" dirty="0"/>
          </a:p>
        </p:txBody>
      </p:sp>
      <p:sp>
        <p:nvSpPr>
          <p:cNvPr id="7" name="Text 3"/>
          <p:cNvSpPr/>
          <p:nvPr/>
        </p:nvSpPr>
        <p:spPr>
          <a:xfrm>
            <a:off x="1164431" y="6169700"/>
            <a:ext cx="12301538" cy="1440656"/>
          </a:xfrm>
          <a:prstGeom prst="rect">
            <a:avLst/>
          </a:prstGeom>
          <a:noFill/>
          <a:ln/>
        </p:spPr>
        <p:txBody>
          <a:bodyPr wrap="square" rtlCol="0" anchor="t"/>
          <a:lstStyle/>
          <a:p>
            <a:pPr marL="0" indent="0">
              <a:lnSpc>
                <a:spcPts val="2837"/>
              </a:lnSpc>
              <a:buNone/>
            </a:pPr>
            <a:r>
              <a:rPr lang="en-US" sz="1773" dirty="0">
                <a:solidFill>
                  <a:srgbClr val="CFCBBF"/>
                </a:solidFill>
                <a:latin typeface="Raleway" pitchFamily="34" charset="0"/>
                <a:ea typeface="Raleway" pitchFamily="34" charset="-122"/>
                <a:cs typeface="Raleway" pitchFamily="34" charset="-120"/>
              </a:rPr>
              <a:t>By staying at the forefront of technological advancements, organizations can unlock new opportunities for enhanced efficiency, agility, and competitiveness. We thank you all for your attention and participation today. If you have any further questions or would like to discuss how to implement these strategies in your own business, please feel free to reach out to us at contact@heromohtocorp.com.</a:t>
            </a:r>
            <a:endParaRPr lang="en-US" sz="177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226814"/>
            <a:ext cx="5486400" cy="7775972"/>
          </a:xfrm>
          <a:prstGeom prst="rect">
            <a:avLst/>
          </a:prstGeom>
        </p:spPr>
      </p:pic>
      <p:sp>
        <p:nvSpPr>
          <p:cNvPr id="5" name="Text 1"/>
          <p:cNvSpPr/>
          <p:nvPr/>
        </p:nvSpPr>
        <p:spPr>
          <a:xfrm>
            <a:off x="793790" y="1227892"/>
            <a:ext cx="7556421" cy="978218"/>
          </a:xfrm>
          <a:prstGeom prst="rect">
            <a:avLst/>
          </a:prstGeom>
          <a:noFill/>
          <a:ln/>
        </p:spPr>
        <p:txBody>
          <a:bodyPr wrap="none" rtlCol="0" anchor="t"/>
          <a:lstStyle/>
          <a:p>
            <a:pPr marL="0" indent="0">
              <a:lnSpc>
                <a:spcPts val="7702"/>
              </a:lnSpc>
              <a:buNone/>
            </a:pPr>
            <a:r>
              <a:rPr lang="en-US" sz="6162" dirty="0">
                <a:solidFill>
                  <a:srgbClr val="F2E782"/>
                </a:solidFill>
                <a:latin typeface="Prata" pitchFamily="34" charset="0"/>
                <a:ea typeface="Prata" pitchFamily="34" charset="-122"/>
                <a:cs typeface="Prata" pitchFamily="34" charset="-120"/>
              </a:rPr>
              <a:t>Ajith Srikanth</a:t>
            </a:r>
            <a:endParaRPr lang="en-US" sz="6162" dirty="0"/>
          </a:p>
        </p:txBody>
      </p:sp>
      <p:pic>
        <p:nvPicPr>
          <p:cNvPr id="6" name="Image 2" descr="preencoded.png"/>
          <p:cNvPicPr>
            <a:picLocks noChangeAspect="1"/>
          </p:cNvPicPr>
          <p:nvPr/>
        </p:nvPicPr>
        <p:blipFill>
          <a:blip r:embed="rId5"/>
          <a:stretch>
            <a:fillRect/>
          </a:stretch>
        </p:blipFill>
        <p:spPr>
          <a:xfrm>
            <a:off x="793790" y="2546271"/>
            <a:ext cx="3608070" cy="2229922"/>
          </a:xfrm>
          <a:prstGeom prst="rect">
            <a:avLst/>
          </a:prstGeom>
        </p:spPr>
      </p:pic>
      <p:sp>
        <p:nvSpPr>
          <p:cNvPr id="7" name="Text 2"/>
          <p:cNvSpPr/>
          <p:nvPr/>
        </p:nvSpPr>
        <p:spPr>
          <a:xfrm>
            <a:off x="793790" y="5059680"/>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Ajith Srikanth</a:t>
            </a:r>
            <a:endParaRPr lang="en-US" sz="2233" dirty="0"/>
          </a:p>
        </p:txBody>
      </p:sp>
      <p:sp>
        <p:nvSpPr>
          <p:cNvPr id="8" name="Text 3"/>
          <p:cNvSpPr/>
          <p:nvPr/>
        </p:nvSpPr>
        <p:spPr>
          <a:xfrm>
            <a:off x="793790" y="5550098"/>
            <a:ext cx="3608070"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RA1811018010008 | ms1343@srmist.edu.in | ajithsri2000@gmail.com | +919833193027</a:t>
            </a:r>
            <a:endParaRPr lang="en-US" sz="1786" dirty="0"/>
          </a:p>
        </p:txBody>
      </p:sp>
      <p:pic>
        <p:nvPicPr>
          <p:cNvPr id="9" name="Image 3" descr="preencoded.png"/>
          <p:cNvPicPr>
            <a:picLocks noChangeAspect="1"/>
          </p:cNvPicPr>
          <p:nvPr/>
        </p:nvPicPr>
        <p:blipFill>
          <a:blip r:embed="rId6"/>
          <a:stretch>
            <a:fillRect/>
          </a:stretch>
        </p:blipFill>
        <p:spPr>
          <a:xfrm>
            <a:off x="4742021" y="2546271"/>
            <a:ext cx="3608189" cy="2229922"/>
          </a:xfrm>
          <a:prstGeom prst="rect">
            <a:avLst/>
          </a:prstGeom>
        </p:spPr>
      </p:pic>
      <p:sp>
        <p:nvSpPr>
          <p:cNvPr id="10" name="Text 4"/>
          <p:cNvSpPr/>
          <p:nvPr/>
        </p:nvSpPr>
        <p:spPr>
          <a:xfrm>
            <a:off x="4742021" y="5059680"/>
            <a:ext cx="2835235" cy="354330"/>
          </a:xfrm>
          <a:prstGeom prst="rect">
            <a:avLst/>
          </a:prstGeom>
          <a:noFill/>
          <a:ln/>
        </p:spPr>
        <p:txBody>
          <a:bodyPr wrap="none" rtlCol="0" anchor="t"/>
          <a:lstStyle/>
          <a:p>
            <a:pPr marL="0" indent="0" algn="l">
              <a:lnSpc>
                <a:spcPts val="2791"/>
              </a:lnSpc>
              <a:buNone/>
            </a:pPr>
            <a:r>
              <a:rPr lang="en-US" sz="2233" dirty="0">
                <a:solidFill>
                  <a:srgbClr val="CFCBBF"/>
                </a:solidFill>
                <a:latin typeface="Prata" pitchFamily="34" charset="0"/>
                <a:ea typeface="Prata" pitchFamily="34" charset="-122"/>
                <a:cs typeface="Prata" pitchFamily="34" charset="-120"/>
              </a:rPr>
              <a:t>Hero MotoCorp</a:t>
            </a:r>
            <a:endParaRPr lang="en-US" sz="2233" dirty="0"/>
          </a:p>
        </p:txBody>
      </p:sp>
      <p:sp>
        <p:nvSpPr>
          <p:cNvPr id="11" name="Text 5"/>
          <p:cNvSpPr/>
          <p:nvPr/>
        </p:nvSpPr>
        <p:spPr>
          <a:xfrm>
            <a:off x="4742021" y="5550098"/>
            <a:ext cx="3608189" cy="1451610"/>
          </a:xfrm>
          <a:prstGeom prst="rect">
            <a:avLst/>
          </a:prstGeom>
          <a:noFill/>
          <a:ln/>
        </p:spPr>
        <p:txBody>
          <a:bodyPr wrap="square" rtlCol="0" anchor="t"/>
          <a:lstStyle/>
          <a:p>
            <a:pPr marL="0" indent="0" algn="l">
              <a:lnSpc>
                <a:spcPts val="2858"/>
              </a:lnSpc>
              <a:buNone/>
            </a:pPr>
            <a:r>
              <a:rPr lang="en-US" sz="1786" dirty="0">
                <a:solidFill>
                  <a:srgbClr val="CFCBBF"/>
                </a:solidFill>
                <a:latin typeface="Raleway" pitchFamily="34" charset="0"/>
                <a:ea typeface="Raleway" pitchFamily="34" charset="-122"/>
                <a:cs typeface="Raleway" pitchFamily="34" charset="-120"/>
              </a:rPr>
              <a:t>Sy No.1, Industrial Park, Satyavedu Chevri Road, Satyavedu Mandal, Madanapalem, Tirupati, Andhra Pradesh - 517588</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3840" y="2306836"/>
            <a:ext cx="4998720" cy="3615809"/>
          </a:xfrm>
          <a:prstGeom prst="rect">
            <a:avLst/>
          </a:prstGeom>
        </p:spPr>
      </p:pic>
      <p:sp>
        <p:nvSpPr>
          <p:cNvPr id="6" name="Text 1"/>
          <p:cNvSpPr/>
          <p:nvPr/>
        </p:nvSpPr>
        <p:spPr>
          <a:xfrm>
            <a:off x="6168985" y="1464945"/>
            <a:ext cx="6443663" cy="609600"/>
          </a:xfrm>
          <a:prstGeom prst="rect">
            <a:avLst/>
          </a:prstGeom>
          <a:noFill/>
          <a:ln/>
        </p:spPr>
        <p:txBody>
          <a:bodyPr wrap="none" rtlCol="0" anchor="t"/>
          <a:lstStyle/>
          <a:p>
            <a:pPr marL="0" indent="0">
              <a:lnSpc>
                <a:spcPts val="4800"/>
              </a:lnSpc>
              <a:buNone/>
            </a:pPr>
            <a:r>
              <a:rPr lang="en-US" sz="3840" dirty="0">
                <a:solidFill>
                  <a:srgbClr val="F2E782"/>
                </a:solidFill>
                <a:latin typeface="Prata" pitchFamily="34" charset="0"/>
                <a:ea typeface="Prata" pitchFamily="34" charset="-122"/>
                <a:cs typeface="Prata" pitchFamily="34" charset="-120"/>
              </a:rPr>
              <a:t>Understanding Industry 4.0</a:t>
            </a:r>
            <a:endParaRPr lang="en-US" sz="3840" dirty="0"/>
          </a:p>
        </p:txBody>
      </p:sp>
      <p:sp>
        <p:nvSpPr>
          <p:cNvPr id="7" name="Shape 2"/>
          <p:cNvSpPr/>
          <p:nvPr/>
        </p:nvSpPr>
        <p:spPr>
          <a:xfrm>
            <a:off x="6168985" y="2586514"/>
            <a:ext cx="438864" cy="438864"/>
          </a:xfrm>
          <a:prstGeom prst="roundRect">
            <a:avLst>
              <a:gd name="adj" fmla="val 8000"/>
            </a:avLst>
          </a:prstGeom>
          <a:solidFill>
            <a:srgbClr val="3A3B3C"/>
          </a:solidFill>
          <a:ln/>
        </p:spPr>
      </p:sp>
      <p:sp>
        <p:nvSpPr>
          <p:cNvPr id="8" name="Text 3"/>
          <p:cNvSpPr/>
          <p:nvPr/>
        </p:nvSpPr>
        <p:spPr>
          <a:xfrm>
            <a:off x="6337935" y="2659618"/>
            <a:ext cx="100965" cy="292537"/>
          </a:xfrm>
          <a:prstGeom prst="rect">
            <a:avLst/>
          </a:prstGeom>
          <a:noFill/>
          <a:ln/>
        </p:spPr>
        <p:txBody>
          <a:bodyPr wrap="none" rtlCol="0" anchor="t"/>
          <a:lstStyle/>
          <a:p>
            <a:pPr marL="0" indent="0" algn="ctr">
              <a:lnSpc>
                <a:spcPts val="2304"/>
              </a:lnSpc>
              <a:buNone/>
            </a:pPr>
            <a:r>
              <a:rPr lang="en-US" sz="2304" dirty="0">
                <a:solidFill>
                  <a:srgbClr val="CFCBBF"/>
                </a:solidFill>
                <a:latin typeface="Prata" pitchFamily="34" charset="0"/>
                <a:ea typeface="Prata" pitchFamily="34" charset="-122"/>
                <a:cs typeface="Prata" pitchFamily="34" charset="-120"/>
              </a:rPr>
              <a:t>1</a:t>
            </a:r>
            <a:endParaRPr lang="en-US" sz="2304" dirty="0"/>
          </a:p>
        </p:txBody>
      </p:sp>
      <p:sp>
        <p:nvSpPr>
          <p:cNvPr id="9" name="Text 4"/>
          <p:cNvSpPr/>
          <p:nvPr/>
        </p:nvSpPr>
        <p:spPr>
          <a:xfrm>
            <a:off x="6802874" y="2586514"/>
            <a:ext cx="2714387" cy="304800"/>
          </a:xfrm>
          <a:prstGeom prst="rect">
            <a:avLst/>
          </a:prstGeom>
          <a:noFill/>
          <a:ln/>
        </p:spPr>
        <p:txBody>
          <a:bodyPr wrap="none" rtlCol="0" anchor="t"/>
          <a:lstStyle/>
          <a:p>
            <a:pPr marL="0" indent="0">
              <a:lnSpc>
                <a:spcPts val="2400"/>
              </a:lnSpc>
              <a:buNone/>
            </a:pPr>
            <a:r>
              <a:rPr lang="en-US" sz="1920" dirty="0">
                <a:solidFill>
                  <a:srgbClr val="CFCBBF"/>
                </a:solidFill>
                <a:latin typeface="Prata" pitchFamily="34" charset="0"/>
                <a:ea typeface="Prata" pitchFamily="34" charset="-122"/>
                <a:cs typeface="Prata" pitchFamily="34" charset="-120"/>
              </a:rPr>
              <a:t>IoT (Internet of Things)</a:t>
            </a:r>
            <a:endParaRPr lang="en-US" sz="1920" dirty="0"/>
          </a:p>
        </p:txBody>
      </p:sp>
      <p:sp>
        <p:nvSpPr>
          <p:cNvPr id="10" name="Text 5"/>
          <p:cNvSpPr/>
          <p:nvPr/>
        </p:nvSpPr>
        <p:spPr>
          <a:xfrm>
            <a:off x="6802874" y="3008233"/>
            <a:ext cx="7144941" cy="311944"/>
          </a:xfrm>
          <a:prstGeom prst="rect">
            <a:avLst/>
          </a:prstGeom>
          <a:noFill/>
          <a:ln/>
        </p:spPr>
        <p:txBody>
          <a:bodyPr wrap="none" rtlCol="0" anchor="t"/>
          <a:lstStyle/>
          <a:p>
            <a:pPr marL="0" indent="0">
              <a:lnSpc>
                <a:spcPts val="2457"/>
              </a:lnSpc>
              <a:buNone/>
            </a:pPr>
            <a:r>
              <a:rPr lang="en-US" sz="1536" dirty="0">
                <a:solidFill>
                  <a:srgbClr val="CFCBBF"/>
                </a:solidFill>
                <a:latin typeface="Raleway" pitchFamily="34" charset="0"/>
                <a:ea typeface="Raleway" pitchFamily="34" charset="-122"/>
                <a:cs typeface="Raleway" pitchFamily="34" charset="-120"/>
              </a:rPr>
              <a:t>Connecting machines and systems for real-time data exchange</a:t>
            </a:r>
            <a:endParaRPr lang="en-US" sz="1536" dirty="0"/>
          </a:p>
        </p:txBody>
      </p:sp>
      <p:sp>
        <p:nvSpPr>
          <p:cNvPr id="11" name="Shape 6"/>
          <p:cNvSpPr/>
          <p:nvPr/>
        </p:nvSpPr>
        <p:spPr>
          <a:xfrm>
            <a:off x="6168985" y="3734633"/>
            <a:ext cx="438864" cy="438864"/>
          </a:xfrm>
          <a:prstGeom prst="roundRect">
            <a:avLst>
              <a:gd name="adj" fmla="val 8000"/>
            </a:avLst>
          </a:prstGeom>
          <a:solidFill>
            <a:srgbClr val="3A3B3C"/>
          </a:solidFill>
          <a:ln/>
        </p:spPr>
      </p:sp>
      <p:sp>
        <p:nvSpPr>
          <p:cNvPr id="12" name="Text 7"/>
          <p:cNvSpPr/>
          <p:nvPr/>
        </p:nvSpPr>
        <p:spPr>
          <a:xfrm>
            <a:off x="6298763" y="3807738"/>
            <a:ext cx="179308" cy="292537"/>
          </a:xfrm>
          <a:prstGeom prst="rect">
            <a:avLst/>
          </a:prstGeom>
          <a:noFill/>
          <a:ln/>
        </p:spPr>
        <p:txBody>
          <a:bodyPr wrap="none" rtlCol="0" anchor="t"/>
          <a:lstStyle/>
          <a:p>
            <a:pPr marL="0" indent="0" algn="ctr">
              <a:lnSpc>
                <a:spcPts val="2304"/>
              </a:lnSpc>
              <a:buNone/>
            </a:pPr>
            <a:r>
              <a:rPr lang="en-US" sz="2304" dirty="0">
                <a:solidFill>
                  <a:srgbClr val="CFCBBF"/>
                </a:solidFill>
                <a:latin typeface="Prata" pitchFamily="34" charset="0"/>
                <a:ea typeface="Prata" pitchFamily="34" charset="-122"/>
                <a:cs typeface="Prata" pitchFamily="34" charset="-120"/>
              </a:rPr>
              <a:t>2</a:t>
            </a:r>
            <a:endParaRPr lang="en-US" sz="2304" dirty="0"/>
          </a:p>
        </p:txBody>
      </p:sp>
      <p:sp>
        <p:nvSpPr>
          <p:cNvPr id="13" name="Text 8"/>
          <p:cNvSpPr/>
          <p:nvPr/>
        </p:nvSpPr>
        <p:spPr>
          <a:xfrm>
            <a:off x="6802874" y="3734633"/>
            <a:ext cx="2438162" cy="304800"/>
          </a:xfrm>
          <a:prstGeom prst="rect">
            <a:avLst/>
          </a:prstGeom>
          <a:noFill/>
          <a:ln/>
        </p:spPr>
        <p:txBody>
          <a:bodyPr wrap="none" rtlCol="0" anchor="t"/>
          <a:lstStyle/>
          <a:p>
            <a:pPr marL="0" indent="0">
              <a:lnSpc>
                <a:spcPts val="2400"/>
              </a:lnSpc>
              <a:buNone/>
            </a:pPr>
            <a:r>
              <a:rPr lang="en-US" sz="1920" dirty="0">
                <a:solidFill>
                  <a:srgbClr val="CFCBBF"/>
                </a:solidFill>
                <a:latin typeface="Prata" pitchFamily="34" charset="0"/>
                <a:ea typeface="Prata" pitchFamily="34" charset="-122"/>
                <a:cs typeface="Prata" pitchFamily="34" charset="-120"/>
              </a:rPr>
              <a:t>Big Data</a:t>
            </a:r>
            <a:endParaRPr lang="en-US" sz="1920" dirty="0"/>
          </a:p>
        </p:txBody>
      </p:sp>
      <p:sp>
        <p:nvSpPr>
          <p:cNvPr id="14" name="Text 9"/>
          <p:cNvSpPr/>
          <p:nvPr/>
        </p:nvSpPr>
        <p:spPr>
          <a:xfrm>
            <a:off x="6802874" y="4156353"/>
            <a:ext cx="7144941" cy="311944"/>
          </a:xfrm>
          <a:prstGeom prst="rect">
            <a:avLst/>
          </a:prstGeom>
          <a:noFill/>
          <a:ln/>
        </p:spPr>
        <p:txBody>
          <a:bodyPr wrap="none" rtlCol="0" anchor="t"/>
          <a:lstStyle/>
          <a:p>
            <a:pPr marL="0" indent="0">
              <a:lnSpc>
                <a:spcPts val="2457"/>
              </a:lnSpc>
              <a:buNone/>
            </a:pPr>
            <a:r>
              <a:rPr lang="en-US" sz="1536" dirty="0">
                <a:solidFill>
                  <a:srgbClr val="CFCBBF"/>
                </a:solidFill>
                <a:latin typeface="Raleway" pitchFamily="34" charset="0"/>
                <a:ea typeface="Raleway" pitchFamily="34" charset="-122"/>
                <a:cs typeface="Raleway" pitchFamily="34" charset="-120"/>
              </a:rPr>
              <a:t>Leveraging analytics to optimize processes and maintenance</a:t>
            </a:r>
            <a:endParaRPr lang="en-US" sz="1536" dirty="0"/>
          </a:p>
        </p:txBody>
      </p:sp>
      <p:sp>
        <p:nvSpPr>
          <p:cNvPr id="15" name="Shape 10"/>
          <p:cNvSpPr/>
          <p:nvPr/>
        </p:nvSpPr>
        <p:spPr>
          <a:xfrm>
            <a:off x="6168985" y="4882753"/>
            <a:ext cx="438864" cy="438864"/>
          </a:xfrm>
          <a:prstGeom prst="roundRect">
            <a:avLst>
              <a:gd name="adj" fmla="val 8000"/>
            </a:avLst>
          </a:prstGeom>
          <a:solidFill>
            <a:srgbClr val="3A3B3C"/>
          </a:solidFill>
          <a:ln/>
        </p:spPr>
      </p:sp>
      <p:sp>
        <p:nvSpPr>
          <p:cNvPr id="16" name="Text 11"/>
          <p:cNvSpPr/>
          <p:nvPr/>
        </p:nvSpPr>
        <p:spPr>
          <a:xfrm>
            <a:off x="6297692" y="4955858"/>
            <a:ext cx="181332" cy="292537"/>
          </a:xfrm>
          <a:prstGeom prst="rect">
            <a:avLst/>
          </a:prstGeom>
          <a:noFill/>
          <a:ln/>
        </p:spPr>
        <p:txBody>
          <a:bodyPr wrap="none" rtlCol="0" anchor="t"/>
          <a:lstStyle/>
          <a:p>
            <a:pPr marL="0" indent="0" algn="ctr">
              <a:lnSpc>
                <a:spcPts val="2304"/>
              </a:lnSpc>
              <a:buNone/>
            </a:pPr>
            <a:r>
              <a:rPr lang="en-US" sz="2304" dirty="0">
                <a:solidFill>
                  <a:srgbClr val="CFCBBF"/>
                </a:solidFill>
                <a:latin typeface="Prata" pitchFamily="34" charset="0"/>
                <a:ea typeface="Prata" pitchFamily="34" charset="-122"/>
                <a:cs typeface="Prata" pitchFamily="34" charset="-120"/>
              </a:rPr>
              <a:t>3</a:t>
            </a:r>
            <a:endParaRPr lang="en-US" sz="2304" dirty="0"/>
          </a:p>
        </p:txBody>
      </p:sp>
      <p:sp>
        <p:nvSpPr>
          <p:cNvPr id="17" name="Text 12"/>
          <p:cNvSpPr/>
          <p:nvPr/>
        </p:nvSpPr>
        <p:spPr>
          <a:xfrm>
            <a:off x="6802874" y="4882753"/>
            <a:ext cx="2913697" cy="304800"/>
          </a:xfrm>
          <a:prstGeom prst="rect">
            <a:avLst/>
          </a:prstGeom>
          <a:noFill/>
          <a:ln/>
        </p:spPr>
        <p:txBody>
          <a:bodyPr wrap="none" rtlCol="0" anchor="t"/>
          <a:lstStyle/>
          <a:p>
            <a:pPr marL="0" indent="0">
              <a:lnSpc>
                <a:spcPts val="2400"/>
              </a:lnSpc>
              <a:buNone/>
            </a:pPr>
            <a:r>
              <a:rPr lang="en-US" sz="1920" dirty="0">
                <a:solidFill>
                  <a:srgbClr val="CFCBBF"/>
                </a:solidFill>
                <a:latin typeface="Prata" pitchFamily="34" charset="0"/>
                <a:ea typeface="Prata" pitchFamily="34" charset="-122"/>
                <a:cs typeface="Prata" pitchFamily="34" charset="-120"/>
              </a:rPr>
              <a:t>AI (Artificial Intelligence)</a:t>
            </a:r>
            <a:endParaRPr lang="en-US" sz="1920" dirty="0"/>
          </a:p>
        </p:txBody>
      </p:sp>
      <p:sp>
        <p:nvSpPr>
          <p:cNvPr id="18" name="Text 13"/>
          <p:cNvSpPr/>
          <p:nvPr/>
        </p:nvSpPr>
        <p:spPr>
          <a:xfrm>
            <a:off x="6802874" y="5304473"/>
            <a:ext cx="7144941" cy="311944"/>
          </a:xfrm>
          <a:prstGeom prst="rect">
            <a:avLst/>
          </a:prstGeom>
          <a:noFill/>
          <a:ln/>
        </p:spPr>
        <p:txBody>
          <a:bodyPr wrap="none" rtlCol="0" anchor="t"/>
          <a:lstStyle/>
          <a:p>
            <a:pPr marL="0" indent="0">
              <a:lnSpc>
                <a:spcPts val="2457"/>
              </a:lnSpc>
              <a:buNone/>
            </a:pPr>
            <a:r>
              <a:rPr lang="en-US" sz="1536" dirty="0">
                <a:solidFill>
                  <a:srgbClr val="CFCBBF"/>
                </a:solidFill>
                <a:latin typeface="Raleway" pitchFamily="34" charset="0"/>
                <a:ea typeface="Raleway" pitchFamily="34" charset="-122"/>
                <a:cs typeface="Raleway" pitchFamily="34" charset="-120"/>
              </a:rPr>
              <a:t>Enabling autonomous decision-making and predictive capabilities</a:t>
            </a:r>
            <a:endParaRPr lang="en-US" sz="1536" dirty="0"/>
          </a:p>
        </p:txBody>
      </p:sp>
      <p:sp>
        <p:nvSpPr>
          <p:cNvPr id="19" name="Shape 14"/>
          <p:cNvSpPr/>
          <p:nvPr/>
        </p:nvSpPr>
        <p:spPr>
          <a:xfrm>
            <a:off x="6168985" y="6030873"/>
            <a:ext cx="438864" cy="438864"/>
          </a:xfrm>
          <a:prstGeom prst="roundRect">
            <a:avLst>
              <a:gd name="adj" fmla="val 8000"/>
            </a:avLst>
          </a:prstGeom>
          <a:solidFill>
            <a:srgbClr val="3A3B3C"/>
          </a:solidFill>
          <a:ln/>
        </p:spPr>
      </p:sp>
      <p:sp>
        <p:nvSpPr>
          <p:cNvPr id="20" name="Text 15"/>
          <p:cNvSpPr/>
          <p:nvPr/>
        </p:nvSpPr>
        <p:spPr>
          <a:xfrm>
            <a:off x="6302812" y="6103977"/>
            <a:ext cx="171093" cy="292537"/>
          </a:xfrm>
          <a:prstGeom prst="rect">
            <a:avLst/>
          </a:prstGeom>
          <a:noFill/>
          <a:ln/>
        </p:spPr>
        <p:txBody>
          <a:bodyPr wrap="none" rtlCol="0" anchor="t"/>
          <a:lstStyle/>
          <a:p>
            <a:pPr marL="0" indent="0" algn="ctr">
              <a:lnSpc>
                <a:spcPts val="2304"/>
              </a:lnSpc>
              <a:buNone/>
            </a:pPr>
            <a:r>
              <a:rPr lang="en-US" sz="2304" dirty="0">
                <a:solidFill>
                  <a:srgbClr val="CFCBBF"/>
                </a:solidFill>
                <a:latin typeface="Prata" pitchFamily="34" charset="0"/>
                <a:ea typeface="Prata" pitchFamily="34" charset="-122"/>
                <a:cs typeface="Prata" pitchFamily="34" charset="-120"/>
              </a:rPr>
              <a:t>4</a:t>
            </a:r>
            <a:endParaRPr lang="en-US" sz="2304" dirty="0"/>
          </a:p>
        </p:txBody>
      </p:sp>
      <p:sp>
        <p:nvSpPr>
          <p:cNvPr id="21" name="Text 16"/>
          <p:cNvSpPr/>
          <p:nvPr/>
        </p:nvSpPr>
        <p:spPr>
          <a:xfrm>
            <a:off x="6802874" y="6030873"/>
            <a:ext cx="2775347" cy="304800"/>
          </a:xfrm>
          <a:prstGeom prst="rect">
            <a:avLst/>
          </a:prstGeom>
          <a:noFill/>
          <a:ln/>
        </p:spPr>
        <p:txBody>
          <a:bodyPr wrap="none" rtlCol="0" anchor="t"/>
          <a:lstStyle/>
          <a:p>
            <a:pPr marL="0" indent="0">
              <a:lnSpc>
                <a:spcPts val="2400"/>
              </a:lnSpc>
              <a:buNone/>
            </a:pPr>
            <a:r>
              <a:rPr lang="en-US" sz="1920" dirty="0">
                <a:solidFill>
                  <a:srgbClr val="CFCBBF"/>
                </a:solidFill>
                <a:latin typeface="Prata" pitchFamily="34" charset="0"/>
                <a:ea typeface="Prata" pitchFamily="34" charset="-122"/>
                <a:cs typeface="Prata" pitchFamily="34" charset="-120"/>
              </a:rPr>
              <a:t>Cyber-Physical Systems</a:t>
            </a:r>
            <a:endParaRPr lang="en-US" sz="1920" dirty="0"/>
          </a:p>
        </p:txBody>
      </p:sp>
      <p:sp>
        <p:nvSpPr>
          <p:cNvPr id="22" name="Text 17"/>
          <p:cNvSpPr/>
          <p:nvPr/>
        </p:nvSpPr>
        <p:spPr>
          <a:xfrm>
            <a:off x="6802874" y="6452592"/>
            <a:ext cx="7144941" cy="311944"/>
          </a:xfrm>
          <a:prstGeom prst="rect">
            <a:avLst/>
          </a:prstGeom>
          <a:noFill/>
          <a:ln/>
        </p:spPr>
        <p:txBody>
          <a:bodyPr wrap="none" rtlCol="0" anchor="t"/>
          <a:lstStyle/>
          <a:p>
            <a:pPr marL="0" indent="0">
              <a:lnSpc>
                <a:spcPts val="2457"/>
              </a:lnSpc>
              <a:buNone/>
            </a:pPr>
            <a:r>
              <a:rPr lang="en-US" sz="1536" dirty="0">
                <a:solidFill>
                  <a:srgbClr val="CFCBBF"/>
                </a:solidFill>
                <a:latin typeface="Raleway" pitchFamily="34" charset="0"/>
                <a:ea typeface="Raleway" pitchFamily="34" charset="-122"/>
                <a:cs typeface="Raleway" pitchFamily="34" charset="-120"/>
              </a:rPr>
              <a:t>Integrating digital and physical components for enhanced control</a:t>
            </a:r>
            <a:endParaRPr lang="en-US" sz="153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2400538"/>
            <a:ext cx="6559272"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Impact of Industry 4.0</a:t>
            </a:r>
            <a:endParaRPr lang="en-US" sz="4860" dirty="0"/>
          </a:p>
        </p:txBody>
      </p:sp>
      <p:sp>
        <p:nvSpPr>
          <p:cNvPr id="5" name="Text 2"/>
          <p:cNvSpPr/>
          <p:nvPr/>
        </p:nvSpPr>
        <p:spPr>
          <a:xfrm>
            <a:off x="864037" y="3789164"/>
            <a:ext cx="3465790"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Enhanced Connectivity</a:t>
            </a:r>
            <a:endParaRPr lang="en-US" sz="2430" dirty="0"/>
          </a:p>
        </p:txBody>
      </p:sp>
      <p:sp>
        <p:nvSpPr>
          <p:cNvPr id="6" name="Text 3"/>
          <p:cNvSpPr/>
          <p:nvPr/>
        </p:nvSpPr>
        <p:spPr>
          <a:xfrm>
            <a:off x="864037" y="4421743"/>
            <a:ext cx="3898821"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Real-time communication between machines and systems</a:t>
            </a:r>
            <a:endParaRPr lang="en-US" sz="1944" dirty="0"/>
          </a:p>
        </p:txBody>
      </p:sp>
      <p:sp>
        <p:nvSpPr>
          <p:cNvPr id="7" name="Text 4"/>
          <p:cNvSpPr/>
          <p:nvPr/>
        </p:nvSpPr>
        <p:spPr>
          <a:xfrm>
            <a:off x="5372695" y="3789164"/>
            <a:ext cx="3086100"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Automation</a:t>
            </a:r>
            <a:endParaRPr lang="en-US" sz="2430" dirty="0"/>
          </a:p>
        </p:txBody>
      </p:sp>
      <p:sp>
        <p:nvSpPr>
          <p:cNvPr id="8" name="Text 5"/>
          <p:cNvSpPr/>
          <p:nvPr/>
        </p:nvSpPr>
        <p:spPr>
          <a:xfrm>
            <a:off x="5372695" y="4421743"/>
            <a:ext cx="3898821"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Autonomous systems and robotics for improved efficiency</a:t>
            </a:r>
            <a:endParaRPr lang="en-US" sz="1944" dirty="0"/>
          </a:p>
        </p:txBody>
      </p:sp>
      <p:sp>
        <p:nvSpPr>
          <p:cNvPr id="9" name="Text 6"/>
          <p:cNvSpPr/>
          <p:nvPr/>
        </p:nvSpPr>
        <p:spPr>
          <a:xfrm>
            <a:off x="9881354" y="3789164"/>
            <a:ext cx="3377803"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Data-Driven Decisions</a:t>
            </a:r>
            <a:endParaRPr lang="en-US" sz="2430" dirty="0"/>
          </a:p>
        </p:txBody>
      </p:sp>
      <p:sp>
        <p:nvSpPr>
          <p:cNvPr id="10" name="Text 7"/>
          <p:cNvSpPr/>
          <p:nvPr/>
        </p:nvSpPr>
        <p:spPr>
          <a:xfrm>
            <a:off x="9881354" y="4421743"/>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Optimizing processes and maintenance through data analytics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88089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11880890"/>
          </a:xfrm>
          <a:prstGeom prst="rect">
            <a:avLst/>
          </a:prstGeom>
        </p:spPr>
      </p:pic>
      <p:pic>
        <p:nvPicPr>
          <p:cNvPr id="5" name="Image 2" descr="preencoded.png"/>
          <p:cNvPicPr>
            <a:picLocks noChangeAspect="1"/>
          </p:cNvPicPr>
          <p:nvPr/>
        </p:nvPicPr>
        <p:blipFill>
          <a:blip r:embed="rId5"/>
          <a:stretch>
            <a:fillRect/>
          </a:stretch>
        </p:blipFill>
        <p:spPr>
          <a:xfrm>
            <a:off x="9359979" y="4251365"/>
            <a:ext cx="5054322" cy="3378041"/>
          </a:xfrm>
          <a:prstGeom prst="rect">
            <a:avLst/>
          </a:prstGeom>
        </p:spPr>
      </p:pic>
      <p:sp>
        <p:nvSpPr>
          <p:cNvPr id="6"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Robotics and Automation in 2-Wheeler Production</a:t>
            </a:r>
            <a:endParaRPr lang="en-US" sz="3402" dirty="0"/>
          </a:p>
        </p:txBody>
      </p:sp>
      <p:sp>
        <p:nvSpPr>
          <p:cNvPr id="7" name="Text 2"/>
          <p:cNvSpPr/>
          <p:nvPr/>
        </p:nvSpPr>
        <p:spPr>
          <a:xfrm>
            <a:off x="604837" y="1814513"/>
            <a:ext cx="7934325"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2-wheeler industry is increasingly leveraging advanced robotics and automation technologies to enhance productivity, quality, and safety across various manufacturing processes. Let's explore the different types of robots being used and their specific applications.</a:t>
            </a:r>
            <a:endParaRPr lang="en-US" sz="1361" dirty="0"/>
          </a:p>
        </p:txBody>
      </p:sp>
      <p:sp>
        <p:nvSpPr>
          <p:cNvPr id="8" name="Shape 3"/>
          <p:cNvSpPr/>
          <p:nvPr/>
        </p:nvSpPr>
        <p:spPr>
          <a:xfrm>
            <a:off x="604837" y="2838569"/>
            <a:ext cx="7934325" cy="1548765"/>
          </a:xfrm>
          <a:prstGeom prst="roundRect">
            <a:avLst>
              <a:gd name="adj" fmla="val 2009"/>
            </a:avLst>
          </a:prstGeom>
          <a:solidFill>
            <a:srgbClr val="3A3B3C"/>
          </a:solidFill>
          <a:ln/>
        </p:spPr>
      </p:sp>
      <p:sp>
        <p:nvSpPr>
          <p:cNvPr id="9" name="Text 4"/>
          <p:cNvSpPr/>
          <p:nvPr/>
        </p:nvSpPr>
        <p:spPr>
          <a:xfrm>
            <a:off x="777597" y="3011329"/>
            <a:ext cx="3104793"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Collaborative Robots (Cobots)</a:t>
            </a:r>
            <a:endParaRPr lang="en-US" sz="1701" dirty="0"/>
          </a:p>
        </p:txBody>
      </p:sp>
      <p:sp>
        <p:nvSpPr>
          <p:cNvPr id="10" name="Text 5"/>
          <p:cNvSpPr/>
          <p:nvPr/>
        </p:nvSpPr>
        <p:spPr>
          <a:xfrm>
            <a:off x="777597" y="3384828"/>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Cobots are designed to work alongside human operators, assisting with tasks that require dexterity and precision. In 2-wheeler production, cobots are often used for component assembly, reducing the physical strain on workers and improving overall efficiency.</a:t>
            </a:r>
            <a:endParaRPr lang="en-US" sz="1361" dirty="0"/>
          </a:p>
        </p:txBody>
      </p:sp>
      <p:sp>
        <p:nvSpPr>
          <p:cNvPr id="11" name="Shape 6"/>
          <p:cNvSpPr/>
          <p:nvPr/>
        </p:nvSpPr>
        <p:spPr>
          <a:xfrm>
            <a:off x="604837" y="4560094"/>
            <a:ext cx="7934325" cy="1825347"/>
          </a:xfrm>
          <a:prstGeom prst="roundRect">
            <a:avLst>
              <a:gd name="adj" fmla="val 1704"/>
            </a:avLst>
          </a:prstGeom>
          <a:solidFill>
            <a:srgbClr val="3A3B3C"/>
          </a:solidFill>
          <a:ln/>
        </p:spPr>
      </p:sp>
      <p:sp>
        <p:nvSpPr>
          <p:cNvPr id="12" name="Text 7"/>
          <p:cNvSpPr/>
          <p:nvPr/>
        </p:nvSpPr>
        <p:spPr>
          <a:xfrm>
            <a:off x="777597" y="4732853"/>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Industrial Robots</a:t>
            </a:r>
            <a:endParaRPr lang="en-US" sz="1701" dirty="0"/>
          </a:p>
        </p:txBody>
      </p:sp>
      <p:sp>
        <p:nvSpPr>
          <p:cNvPr id="13" name="Text 8"/>
          <p:cNvSpPr/>
          <p:nvPr/>
        </p:nvSpPr>
        <p:spPr>
          <a:xfrm>
            <a:off x="777597" y="5106353"/>
            <a:ext cx="7588806" cy="1106329"/>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Industrial robots are highly-automated machines capable of performing repetitive tasks with speed and accuracy. In the 2-wheeler industry, industrial robots are commonly used for welding, painting, and material handling, ensuring consistent quality and reducing the risk of human errors.</a:t>
            </a:r>
            <a:endParaRPr lang="en-US" sz="1361" dirty="0"/>
          </a:p>
        </p:txBody>
      </p:sp>
      <p:sp>
        <p:nvSpPr>
          <p:cNvPr id="14" name="Shape 9"/>
          <p:cNvSpPr/>
          <p:nvPr/>
        </p:nvSpPr>
        <p:spPr>
          <a:xfrm>
            <a:off x="604837" y="6558201"/>
            <a:ext cx="7934325" cy="1548765"/>
          </a:xfrm>
          <a:prstGeom prst="roundRect">
            <a:avLst>
              <a:gd name="adj" fmla="val 2009"/>
            </a:avLst>
          </a:prstGeom>
          <a:solidFill>
            <a:srgbClr val="3A3B3C"/>
          </a:solidFill>
          <a:ln/>
        </p:spPr>
      </p:sp>
      <p:sp>
        <p:nvSpPr>
          <p:cNvPr id="15" name="Text 10"/>
          <p:cNvSpPr/>
          <p:nvPr/>
        </p:nvSpPr>
        <p:spPr>
          <a:xfrm>
            <a:off x="777597" y="6730960"/>
            <a:ext cx="2301716"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Assembly Line Robots</a:t>
            </a:r>
            <a:endParaRPr lang="en-US" sz="1701" dirty="0"/>
          </a:p>
        </p:txBody>
      </p:sp>
      <p:sp>
        <p:nvSpPr>
          <p:cNvPr id="16" name="Text 11"/>
          <p:cNvSpPr/>
          <p:nvPr/>
        </p:nvSpPr>
        <p:spPr>
          <a:xfrm>
            <a:off x="777597" y="7104459"/>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Automated assembly line robots are instrumental in streamlining the production process for 2-wheelers. These robots handle tasks such as component placement, fastening, and quality inspection, enabling a seamless and efficient assembly workflow.</a:t>
            </a:r>
            <a:endParaRPr lang="en-US" sz="1361" dirty="0"/>
          </a:p>
        </p:txBody>
      </p:sp>
      <p:sp>
        <p:nvSpPr>
          <p:cNvPr id="17" name="Shape 12"/>
          <p:cNvSpPr/>
          <p:nvPr/>
        </p:nvSpPr>
        <p:spPr>
          <a:xfrm>
            <a:off x="604837" y="8279725"/>
            <a:ext cx="7934325" cy="1548765"/>
          </a:xfrm>
          <a:prstGeom prst="roundRect">
            <a:avLst>
              <a:gd name="adj" fmla="val 2009"/>
            </a:avLst>
          </a:prstGeom>
          <a:solidFill>
            <a:srgbClr val="3A3B3C"/>
          </a:solidFill>
          <a:ln/>
        </p:spPr>
      </p:sp>
      <p:sp>
        <p:nvSpPr>
          <p:cNvPr id="18" name="Text 13"/>
          <p:cNvSpPr/>
          <p:nvPr/>
        </p:nvSpPr>
        <p:spPr>
          <a:xfrm>
            <a:off x="777597" y="8452485"/>
            <a:ext cx="2993469"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Welding and Painting Robots</a:t>
            </a:r>
            <a:endParaRPr lang="en-US" sz="1701" dirty="0"/>
          </a:p>
        </p:txBody>
      </p:sp>
      <p:sp>
        <p:nvSpPr>
          <p:cNvPr id="19" name="Text 14"/>
          <p:cNvSpPr/>
          <p:nvPr/>
        </p:nvSpPr>
        <p:spPr>
          <a:xfrm>
            <a:off x="777597" y="8825984"/>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Specialized robots equipped with welding and painting capabilities play a crucial role in the 2-wheeler manufacturing process. These robots deliver consistent results, reduce the risk of occupational hazards, and improve overall product quality.</a:t>
            </a:r>
            <a:endParaRPr lang="en-US" sz="1361" dirty="0"/>
          </a:p>
        </p:txBody>
      </p:sp>
      <p:sp>
        <p:nvSpPr>
          <p:cNvPr id="20" name="Text 15"/>
          <p:cNvSpPr/>
          <p:nvPr/>
        </p:nvSpPr>
        <p:spPr>
          <a:xfrm>
            <a:off x="604837" y="10022800"/>
            <a:ext cx="7934325" cy="1382911"/>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In addition to the advanced robotics, 2-wheeler manufacturers are also embracing automation in various aspects of their production, such as CNC machining for precision parts, automated assembly lines, and data-driven quality control systems. This integrated approach to robotics and automation helps to drive innovation, enhance efficiency, and maintain the high standards expected in the 2-wheeler industry.</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605326"/>
            <a:ext cx="4869061" cy="3018830"/>
          </a:xfrm>
          <a:prstGeom prst="rect">
            <a:avLst/>
          </a:prstGeom>
        </p:spPr>
      </p:pic>
      <p:sp>
        <p:nvSpPr>
          <p:cNvPr id="6" name="Text 1"/>
          <p:cNvSpPr/>
          <p:nvPr/>
        </p:nvSpPr>
        <p:spPr>
          <a:xfrm>
            <a:off x="6350437" y="777478"/>
            <a:ext cx="7415927" cy="1543050"/>
          </a:xfrm>
          <a:prstGeom prst="rect">
            <a:avLst/>
          </a:prstGeom>
          <a:noFill/>
          <a:ln/>
        </p:spPr>
        <p:txBody>
          <a:bodyPr wrap="squar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Lean Manufacturing at Hero MotoCorp</a:t>
            </a:r>
            <a:endParaRPr lang="en-US" sz="4860" dirty="0"/>
          </a:p>
        </p:txBody>
      </p:sp>
      <p:sp>
        <p:nvSpPr>
          <p:cNvPr id="7" name="Shape 2"/>
          <p:cNvSpPr/>
          <p:nvPr/>
        </p:nvSpPr>
        <p:spPr>
          <a:xfrm>
            <a:off x="6443008" y="2968466"/>
            <a:ext cx="555427" cy="555427"/>
          </a:xfrm>
          <a:prstGeom prst="roundRect">
            <a:avLst>
              <a:gd name="adj" fmla="val 8001"/>
            </a:avLst>
          </a:prstGeom>
          <a:solidFill>
            <a:srgbClr val="3A3B3C"/>
          </a:solidFill>
          <a:ln/>
        </p:spPr>
      </p:sp>
      <p:sp>
        <p:nvSpPr>
          <p:cNvPr id="8" name="Text 3"/>
          <p:cNvSpPr/>
          <p:nvPr/>
        </p:nvSpPr>
        <p:spPr>
          <a:xfrm>
            <a:off x="6656844" y="3060978"/>
            <a:ext cx="127754" cy="370284"/>
          </a:xfrm>
          <a:prstGeom prst="rect">
            <a:avLst/>
          </a:prstGeom>
          <a:noFill/>
          <a:ln/>
        </p:spPr>
        <p:txBody>
          <a:bodyPr wrap="none" rtlCol="0" anchor="t"/>
          <a:lstStyle/>
          <a:p>
            <a:pPr marL="0" indent="0" algn="ctr">
              <a:lnSpc>
                <a:spcPts val="2916"/>
              </a:lnSpc>
              <a:buNone/>
            </a:pPr>
            <a:r>
              <a:rPr lang="en-US" sz="2916" dirty="0">
                <a:solidFill>
                  <a:srgbClr val="CFCBBF"/>
                </a:solidFill>
                <a:latin typeface="Prata" pitchFamily="34" charset="0"/>
                <a:ea typeface="Prata" pitchFamily="34" charset="-122"/>
                <a:cs typeface="Prata" pitchFamily="34" charset="-120"/>
              </a:rPr>
              <a:t>1</a:t>
            </a:r>
            <a:endParaRPr lang="en-US" sz="2916" dirty="0"/>
          </a:p>
        </p:txBody>
      </p:sp>
      <p:sp>
        <p:nvSpPr>
          <p:cNvPr id="9" name="Text 4"/>
          <p:cNvSpPr/>
          <p:nvPr/>
        </p:nvSpPr>
        <p:spPr>
          <a:xfrm>
            <a:off x="8078510" y="2937629"/>
            <a:ext cx="3384233"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Value Stream Mapping</a:t>
            </a:r>
            <a:endParaRPr lang="en-US" sz="2430" dirty="0"/>
          </a:p>
        </p:txBody>
      </p:sp>
      <p:sp>
        <p:nvSpPr>
          <p:cNvPr id="10" name="Text 5"/>
          <p:cNvSpPr/>
          <p:nvPr/>
        </p:nvSpPr>
        <p:spPr>
          <a:xfrm>
            <a:off x="8078510" y="3471505"/>
            <a:ext cx="5687854" cy="395049"/>
          </a:xfrm>
          <a:prstGeom prst="rect">
            <a:avLst/>
          </a:prstGeom>
          <a:noFill/>
          <a:ln/>
        </p:spPr>
        <p:txBody>
          <a:bodyPr wrap="non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Identify and eliminate waste in processes</a:t>
            </a:r>
            <a:endParaRPr lang="en-US" sz="1944" dirty="0"/>
          </a:p>
        </p:txBody>
      </p:sp>
      <p:sp>
        <p:nvSpPr>
          <p:cNvPr id="11" name="Shape 6"/>
          <p:cNvSpPr/>
          <p:nvPr/>
        </p:nvSpPr>
        <p:spPr>
          <a:xfrm>
            <a:off x="6443008" y="4637842"/>
            <a:ext cx="555427" cy="555427"/>
          </a:xfrm>
          <a:prstGeom prst="roundRect">
            <a:avLst>
              <a:gd name="adj" fmla="val 8001"/>
            </a:avLst>
          </a:prstGeom>
          <a:solidFill>
            <a:srgbClr val="3A3B3C"/>
          </a:solidFill>
          <a:ln/>
        </p:spPr>
      </p:sp>
      <p:sp>
        <p:nvSpPr>
          <p:cNvPr id="12" name="Text 7"/>
          <p:cNvSpPr/>
          <p:nvPr/>
        </p:nvSpPr>
        <p:spPr>
          <a:xfrm>
            <a:off x="6607195" y="4730353"/>
            <a:ext cx="227052" cy="370284"/>
          </a:xfrm>
          <a:prstGeom prst="rect">
            <a:avLst/>
          </a:prstGeom>
          <a:noFill/>
          <a:ln/>
        </p:spPr>
        <p:txBody>
          <a:bodyPr wrap="none" rtlCol="0" anchor="t"/>
          <a:lstStyle/>
          <a:p>
            <a:pPr marL="0" indent="0" algn="ctr">
              <a:lnSpc>
                <a:spcPts val="2916"/>
              </a:lnSpc>
              <a:buNone/>
            </a:pPr>
            <a:r>
              <a:rPr lang="en-US" sz="2916" dirty="0">
                <a:solidFill>
                  <a:srgbClr val="CFCBBF"/>
                </a:solidFill>
                <a:latin typeface="Prata" pitchFamily="34" charset="0"/>
                <a:ea typeface="Prata" pitchFamily="34" charset="-122"/>
                <a:cs typeface="Prata" pitchFamily="34" charset="-120"/>
              </a:rPr>
              <a:t>2</a:t>
            </a:r>
            <a:endParaRPr lang="en-US" sz="2916" dirty="0"/>
          </a:p>
        </p:txBody>
      </p:sp>
      <p:sp>
        <p:nvSpPr>
          <p:cNvPr id="13" name="Text 8"/>
          <p:cNvSpPr/>
          <p:nvPr/>
        </p:nvSpPr>
        <p:spPr>
          <a:xfrm>
            <a:off x="8078510" y="4607004"/>
            <a:ext cx="5111829"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Continuous Improvement (Kaizen)</a:t>
            </a:r>
            <a:endParaRPr lang="en-US" sz="2430" dirty="0"/>
          </a:p>
        </p:txBody>
      </p:sp>
      <p:sp>
        <p:nvSpPr>
          <p:cNvPr id="14" name="Text 9"/>
          <p:cNvSpPr/>
          <p:nvPr/>
        </p:nvSpPr>
        <p:spPr>
          <a:xfrm>
            <a:off x="8078510" y="5140881"/>
            <a:ext cx="5687854" cy="395049"/>
          </a:xfrm>
          <a:prstGeom prst="rect">
            <a:avLst/>
          </a:prstGeom>
          <a:noFill/>
          <a:ln/>
        </p:spPr>
        <p:txBody>
          <a:bodyPr wrap="non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Foster a culture of incremental enhancements</a:t>
            </a:r>
            <a:endParaRPr lang="en-US" sz="1944" dirty="0"/>
          </a:p>
        </p:txBody>
      </p:sp>
      <p:sp>
        <p:nvSpPr>
          <p:cNvPr id="15" name="Shape 10"/>
          <p:cNvSpPr/>
          <p:nvPr/>
        </p:nvSpPr>
        <p:spPr>
          <a:xfrm>
            <a:off x="6443008" y="6307217"/>
            <a:ext cx="555427" cy="555427"/>
          </a:xfrm>
          <a:prstGeom prst="roundRect">
            <a:avLst>
              <a:gd name="adj" fmla="val 8001"/>
            </a:avLst>
          </a:prstGeom>
          <a:solidFill>
            <a:srgbClr val="3A3B3C"/>
          </a:solidFill>
          <a:ln/>
        </p:spPr>
      </p:sp>
      <p:sp>
        <p:nvSpPr>
          <p:cNvPr id="16" name="Text 11"/>
          <p:cNvSpPr/>
          <p:nvPr/>
        </p:nvSpPr>
        <p:spPr>
          <a:xfrm>
            <a:off x="6605885" y="6399728"/>
            <a:ext cx="229672" cy="370284"/>
          </a:xfrm>
          <a:prstGeom prst="rect">
            <a:avLst/>
          </a:prstGeom>
          <a:noFill/>
          <a:ln/>
        </p:spPr>
        <p:txBody>
          <a:bodyPr wrap="none" rtlCol="0" anchor="t"/>
          <a:lstStyle/>
          <a:p>
            <a:pPr marL="0" indent="0" algn="ctr">
              <a:lnSpc>
                <a:spcPts val="2916"/>
              </a:lnSpc>
              <a:buNone/>
            </a:pPr>
            <a:r>
              <a:rPr lang="en-US" sz="2916" dirty="0">
                <a:solidFill>
                  <a:srgbClr val="CFCBBF"/>
                </a:solidFill>
                <a:latin typeface="Prata" pitchFamily="34" charset="0"/>
                <a:ea typeface="Prata" pitchFamily="34" charset="-122"/>
                <a:cs typeface="Prata" pitchFamily="34" charset="-120"/>
              </a:rPr>
              <a:t>3</a:t>
            </a:r>
            <a:endParaRPr lang="en-US" sz="2916" dirty="0"/>
          </a:p>
        </p:txBody>
      </p:sp>
      <p:sp>
        <p:nvSpPr>
          <p:cNvPr id="17" name="Text 12"/>
          <p:cNvSpPr/>
          <p:nvPr/>
        </p:nvSpPr>
        <p:spPr>
          <a:xfrm>
            <a:off x="8078510" y="6276380"/>
            <a:ext cx="3086100"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Just-in-Time (JIT)</a:t>
            </a:r>
            <a:endParaRPr lang="en-US" sz="2430" dirty="0"/>
          </a:p>
        </p:txBody>
      </p:sp>
      <p:sp>
        <p:nvSpPr>
          <p:cNvPr id="18" name="Text 13"/>
          <p:cNvSpPr/>
          <p:nvPr/>
        </p:nvSpPr>
        <p:spPr>
          <a:xfrm>
            <a:off x="8078510" y="6810256"/>
            <a:ext cx="5687854" cy="395049"/>
          </a:xfrm>
          <a:prstGeom prst="rect">
            <a:avLst/>
          </a:prstGeom>
          <a:noFill/>
          <a:ln/>
        </p:spPr>
        <p:txBody>
          <a:bodyPr wrap="non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Optimize inventory and production flow</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240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324017"/>
          </a:xfrm>
          <a:prstGeom prst="rect">
            <a:avLst/>
          </a:prstGeom>
        </p:spPr>
      </p:pic>
      <p:pic>
        <p:nvPicPr>
          <p:cNvPr id="5" name="Image 2" descr="preencoded.png"/>
          <p:cNvPicPr>
            <a:picLocks noChangeAspect="1"/>
          </p:cNvPicPr>
          <p:nvPr/>
        </p:nvPicPr>
        <p:blipFill>
          <a:blip r:embed="rId5"/>
          <a:stretch>
            <a:fillRect/>
          </a:stretch>
        </p:blipFill>
        <p:spPr>
          <a:xfrm>
            <a:off x="9359979" y="2601397"/>
            <a:ext cx="5054322" cy="3121104"/>
          </a:xfrm>
          <a:prstGeom prst="rect">
            <a:avLst/>
          </a:prstGeom>
        </p:spPr>
      </p:pic>
      <p:sp>
        <p:nvSpPr>
          <p:cNvPr id="6" name="Text 1"/>
          <p:cNvSpPr/>
          <p:nvPr/>
        </p:nvSpPr>
        <p:spPr>
          <a:xfrm>
            <a:off x="604837" y="475178"/>
            <a:ext cx="7681555"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Total Productive Maintenance (TPM)</a:t>
            </a:r>
            <a:endParaRPr lang="en-US" sz="3402" dirty="0"/>
          </a:p>
        </p:txBody>
      </p:sp>
      <p:pic>
        <p:nvPicPr>
          <p:cNvPr id="7" name="Image 3" descr="preencoded.png"/>
          <p:cNvPicPr>
            <a:picLocks noChangeAspect="1"/>
          </p:cNvPicPr>
          <p:nvPr/>
        </p:nvPicPr>
        <p:blipFill>
          <a:blip r:embed="rId6"/>
          <a:stretch>
            <a:fillRect/>
          </a:stretch>
        </p:blipFill>
        <p:spPr>
          <a:xfrm>
            <a:off x="604837" y="1274445"/>
            <a:ext cx="431959" cy="431959"/>
          </a:xfrm>
          <a:prstGeom prst="rect">
            <a:avLst/>
          </a:prstGeom>
        </p:spPr>
      </p:pic>
      <p:sp>
        <p:nvSpPr>
          <p:cNvPr id="8" name="Text 2"/>
          <p:cNvSpPr/>
          <p:nvPr/>
        </p:nvSpPr>
        <p:spPr>
          <a:xfrm>
            <a:off x="604837" y="1879163"/>
            <a:ext cx="2592467"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Equipment Effectiveness</a:t>
            </a:r>
            <a:endParaRPr lang="en-US" sz="1701" dirty="0"/>
          </a:p>
        </p:txBody>
      </p:sp>
      <p:sp>
        <p:nvSpPr>
          <p:cNvPr id="9" name="Text 3"/>
          <p:cNvSpPr/>
          <p:nvPr/>
        </p:nvSpPr>
        <p:spPr>
          <a:xfrm>
            <a:off x="604837" y="2252663"/>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Measure and improve OEE (Availability, Performance, Quality)</a:t>
            </a:r>
            <a:endParaRPr lang="en-US" sz="1361" dirty="0"/>
          </a:p>
        </p:txBody>
      </p:sp>
      <p:pic>
        <p:nvPicPr>
          <p:cNvPr id="10" name="Image 4" descr="preencoded.png"/>
          <p:cNvPicPr>
            <a:picLocks noChangeAspect="1"/>
          </p:cNvPicPr>
          <p:nvPr/>
        </p:nvPicPr>
        <p:blipFill>
          <a:blip r:embed="rId7"/>
          <a:stretch>
            <a:fillRect/>
          </a:stretch>
        </p:blipFill>
        <p:spPr>
          <a:xfrm>
            <a:off x="604837" y="3047643"/>
            <a:ext cx="431959" cy="431959"/>
          </a:xfrm>
          <a:prstGeom prst="rect">
            <a:avLst/>
          </a:prstGeom>
        </p:spPr>
      </p:pic>
      <p:sp>
        <p:nvSpPr>
          <p:cNvPr id="11" name="Text 4"/>
          <p:cNvSpPr/>
          <p:nvPr/>
        </p:nvSpPr>
        <p:spPr>
          <a:xfrm>
            <a:off x="604837" y="3652361"/>
            <a:ext cx="2743795"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Autonomous Maintenance</a:t>
            </a:r>
            <a:endParaRPr lang="en-US" sz="1701" dirty="0"/>
          </a:p>
        </p:txBody>
      </p:sp>
      <p:sp>
        <p:nvSpPr>
          <p:cNvPr id="12" name="Text 5"/>
          <p:cNvSpPr/>
          <p:nvPr/>
        </p:nvSpPr>
        <p:spPr>
          <a:xfrm>
            <a:off x="604837" y="4025860"/>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Empower operators to maintain their own equipment</a:t>
            </a:r>
            <a:endParaRPr lang="en-US" sz="1361" dirty="0"/>
          </a:p>
        </p:txBody>
      </p:sp>
      <p:pic>
        <p:nvPicPr>
          <p:cNvPr id="13" name="Image 5" descr="preencoded.png"/>
          <p:cNvPicPr>
            <a:picLocks noChangeAspect="1"/>
          </p:cNvPicPr>
          <p:nvPr/>
        </p:nvPicPr>
        <p:blipFill>
          <a:blip r:embed="rId8"/>
          <a:stretch>
            <a:fillRect/>
          </a:stretch>
        </p:blipFill>
        <p:spPr>
          <a:xfrm>
            <a:off x="604837" y="4820841"/>
            <a:ext cx="431959" cy="431959"/>
          </a:xfrm>
          <a:prstGeom prst="rect">
            <a:avLst/>
          </a:prstGeom>
        </p:spPr>
      </p:pic>
      <p:sp>
        <p:nvSpPr>
          <p:cNvPr id="14" name="Text 6"/>
          <p:cNvSpPr/>
          <p:nvPr/>
        </p:nvSpPr>
        <p:spPr>
          <a:xfrm>
            <a:off x="604837" y="5425559"/>
            <a:ext cx="2177772"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Quality Maintenance</a:t>
            </a:r>
            <a:endParaRPr lang="en-US" sz="1701" dirty="0"/>
          </a:p>
        </p:txBody>
      </p:sp>
      <p:sp>
        <p:nvSpPr>
          <p:cNvPr id="15" name="Text 7"/>
          <p:cNvSpPr/>
          <p:nvPr/>
        </p:nvSpPr>
        <p:spPr>
          <a:xfrm>
            <a:off x="604837" y="5799058"/>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Ensure consistent product quality through preventive measures</a:t>
            </a:r>
            <a:endParaRPr lang="en-US" sz="1361" dirty="0"/>
          </a:p>
        </p:txBody>
      </p:sp>
      <p:pic>
        <p:nvPicPr>
          <p:cNvPr id="16" name="Image 6" descr="preencoded.png"/>
          <p:cNvPicPr>
            <a:picLocks noChangeAspect="1"/>
          </p:cNvPicPr>
          <p:nvPr/>
        </p:nvPicPr>
        <p:blipFill>
          <a:blip r:embed="rId9"/>
          <a:stretch>
            <a:fillRect/>
          </a:stretch>
        </p:blipFill>
        <p:spPr>
          <a:xfrm>
            <a:off x="604837" y="6594038"/>
            <a:ext cx="431959" cy="431959"/>
          </a:xfrm>
          <a:prstGeom prst="rect">
            <a:avLst/>
          </a:prstGeom>
        </p:spPr>
      </p:pic>
      <p:sp>
        <p:nvSpPr>
          <p:cNvPr id="17" name="Text 8"/>
          <p:cNvSpPr/>
          <p:nvPr/>
        </p:nvSpPr>
        <p:spPr>
          <a:xfrm>
            <a:off x="604837" y="7198757"/>
            <a:ext cx="2356604"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Focused Improvement</a:t>
            </a:r>
            <a:endParaRPr lang="en-US" sz="1701" dirty="0"/>
          </a:p>
        </p:txBody>
      </p:sp>
      <p:sp>
        <p:nvSpPr>
          <p:cNvPr id="18" name="Text 9"/>
          <p:cNvSpPr/>
          <p:nvPr/>
        </p:nvSpPr>
        <p:spPr>
          <a:xfrm>
            <a:off x="604837" y="7572256"/>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Continuously enhance equipment and processes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708434"/>
            <a:ext cx="9062085"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Integrating Industry 4.0 with Lean and TPM</a:t>
            </a:r>
            <a:endParaRPr lang="en-US" sz="3402" dirty="0"/>
          </a:p>
        </p:txBody>
      </p:sp>
      <p:sp>
        <p:nvSpPr>
          <p:cNvPr id="6" name="Text 2"/>
          <p:cNvSpPr/>
          <p:nvPr/>
        </p:nvSpPr>
        <p:spPr>
          <a:xfrm>
            <a:off x="2594967" y="3507700"/>
            <a:ext cx="9440347"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convergence of Industry 4.0 and lean manufacturing offers powerful synergies. By integrating these approaches, organizations can leverage IIoT, data analytics, and AI to enhance Lean and Total Productive Maintenance (TPM) practices.</a:t>
            </a:r>
            <a:endParaRPr lang="en-US" sz="1361" dirty="0"/>
          </a:p>
        </p:txBody>
      </p:sp>
      <p:pic>
        <p:nvPicPr>
          <p:cNvPr id="7" name="Image 2" descr="preencoded.png"/>
          <p:cNvPicPr>
            <a:picLocks noChangeAspect="1"/>
          </p:cNvPicPr>
          <p:nvPr/>
        </p:nvPicPr>
        <p:blipFill>
          <a:blip r:embed="rId5"/>
          <a:stretch>
            <a:fillRect/>
          </a:stretch>
        </p:blipFill>
        <p:spPr>
          <a:xfrm>
            <a:off x="2594967" y="4531757"/>
            <a:ext cx="3146703" cy="691277"/>
          </a:xfrm>
          <a:prstGeom prst="rect">
            <a:avLst/>
          </a:prstGeom>
        </p:spPr>
      </p:pic>
      <p:sp>
        <p:nvSpPr>
          <p:cNvPr id="8" name="Text 3"/>
          <p:cNvSpPr/>
          <p:nvPr/>
        </p:nvSpPr>
        <p:spPr>
          <a:xfrm>
            <a:off x="2767727" y="5482233"/>
            <a:ext cx="2468047"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Predictive Maintenance</a:t>
            </a:r>
            <a:endParaRPr lang="en-US" sz="1701" dirty="0"/>
          </a:p>
        </p:txBody>
      </p:sp>
      <p:sp>
        <p:nvSpPr>
          <p:cNvPr id="9" name="Text 4"/>
          <p:cNvSpPr/>
          <p:nvPr/>
        </p:nvSpPr>
        <p:spPr>
          <a:xfrm>
            <a:off x="2767727" y="5855732"/>
            <a:ext cx="2801183" cy="1382911"/>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IIoT sensors and analytics enable real-time equipment monitoring and predictive maintenance, reducing downtime and preserving production asset effectiveness.</a:t>
            </a:r>
            <a:endParaRPr lang="en-US" sz="1361" dirty="0"/>
          </a:p>
        </p:txBody>
      </p:sp>
      <p:pic>
        <p:nvPicPr>
          <p:cNvPr id="10" name="Image 3" descr="preencoded.png"/>
          <p:cNvPicPr>
            <a:picLocks noChangeAspect="1"/>
          </p:cNvPicPr>
          <p:nvPr/>
        </p:nvPicPr>
        <p:blipFill>
          <a:blip r:embed="rId6"/>
          <a:stretch>
            <a:fillRect/>
          </a:stretch>
        </p:blipFill>
        <p:spPr>
          <a:xfrm>
            <a:off x="5741670" y="4531757"/>
            <a:ext cx="3146822" cy="691277"/>
          </a:xfrm>
          <a:prstGeom prst="rect">
            <a:avLst/>
          </a:prstGeom>
        </p:spPr>
      </p:pic>
      <p:sp>
        <p:nvSpPr>
          <p:cNvPr id="11" name="Text 5"/>
          <p:cNvSpPr/>
          <p:nvPr/>
        </p:nvSpPr>
        <p:spPr>
          <a:xfrm>
            <a:off x="5914430" y="5482233"/>
            <a:ext cx="2801303" cy="539829"/>
          </a:xfrm>
          <a:prstGeom prst="rect">
            <a:avLst/>
          </a:prstGeom>
          <a:noFill/>
          <a:ln/>
        </p:spPr>
        <p:txBody>
          <a:bodyPr wrap="squar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Real-Time Process Optimization</a:t>
            </a:r>
            <a:endParaRPr lang="en-US" sz="1701" dirty="0"/>
          </a:p>
        </p:txBody>
      </p:sp>
      <p:sp>
        <p:nvSpPr>
          <p:cNvPr id="12" name="Text 6"/>
          <p:cNvSpPr/>
          <p:nvPr/>
        </p:nvSpPr>
        <p:spPr>
          <a:xfrm>
            <a:off x="5914430" y="6125647"/>
            <a:ext cx="2801303" cy="1382911"/>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Data-driven insights enable continuous waste elimination, process parameter optimization, and Lean improvement through Kaizen.</a:t>
            </a:r>
            <a:endParaRPr lang="en-US" sz="1361" dirty="0"/>
          </a:p>
        </p:txBody>
      </p:sp>
      <p:pic>
        <p:nvPicPr>
          <p:cNvPr id="13" name="Image 4" descr="preencoded.png"/>
          <p:cNvPicPr>
            <a:picLocks noChangeAspect="1"/>
          </p:cNvPicPr>
          <p:nvPr/>
        </p:nvPicPr>
        <p:blipFill>
          <a:blip r:embed="rId7"/>
          <a:stretch>
            <a:fillRect/>
          </a:stretch>
        </p:blipFill>
        <p:spPr>
          <a:xfrm>
            <a:off x="8888492" y="4531757"/>
            <a:ext cx="3146822" cy="691277"/>
          </a:xfrm>
          <a:prstGeom prst="rect">
            <a:avLst/>
          </a:prstGeom>
        </p:spPr>
      </p:pic>
      <p:sp>
        <p:nvSpPr>
          <p:cNvPr id="14" name="Text 7"/>
          <p:cNvSpPr/>
          <p:nvPr/>
        </p:nvSpPr>
        <p:spPr>
          <a:xfrm>
            <a:off x="9061252" y="5482233"/>
            <a:ext cx="2801303" cy="539829"/>
          </a:xfrm>
          <a:prstGeom prst="rect">
            <a:avLst/>
          </a:prstGeom>
          <a:noFill/>
          <a:ln/>
        </p:spPr>
        <p:txBody>
          <a:bodyPr wrap="squar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Automated Quality Monitoring</a:t>
            </a:r>
            <a:endParaRPr lang="en-US" sz="1701" dirty="0"/>
          </a:p>
        </p:txBody>
      </p:sp>
      <p:sp>
        <p:nvSpPr>
          <p:cNvPr id="15" name="Text 8"/>
          <p:cNvSpPr/>
          <p:nvPr/>
        </p:nvSpPr>
        <p:spPr>
          <a:xfrm>
            <a:off x="9061252" y="6125647"/>
            <a:ext cx="2801303"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Computer vision and AI-powered quality inspection ensure consistent product quality and support TPM initiatives.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413153"/>
            <a:ext cx="9863852"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Future Trends and Opportunities</a:t>
            </a:r>
            <a:endParaRPr lang="en-US" sz="4860" dirty="0"/>
          </a:p>
        </p:txBody>
      </p:sp>
      <p:pic>
        <p:nvPicPr>
          <p:cNvPr id="5" name="Image 1" descr="preencoded.png"/>
          <p:cNvPicPr>
            <a:picLocks noChangeAspect="1"/>
          </p:cNvPicPr>
          <p:nvPr/>
        </p:nvPicPr>
        <p:blipFill>
          <a:blip r:embed="rId4"/>
          <a:stretch>
            <a:fillRect/>
          </a:stretch>
        </p:blipFill>
        <p:spPr>
          <a:xfrm>
            <a:off x="864037" y="2678430"/>
            <a:ext cx="4053840" cy="2505432"/>
          </a:xfrm>
          <a:prstGeom prst="rect">
            <a:avLst/>
          </a:prstGeom>
        </p:spPr>
      </p:pic>
      <p:sp>
        <p:nvSpPr>
          <p:cNvPr id="6" name="Text 2"/>
          <p:cNvSpPr/>
          <p:nvPr/>
        </p:nvSpPr>
        <p:spPr>
          <a:xfrm>
            <a:off x="864037" y="5492472"/>
            <a:ext cx="3086100"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Advanced Robotics</a:t>
            </a:r>
            <a:endParaRPr lang="en-US" sz="2430" dirty="0"/>
          </a:p>
        </p:txBody>
      </p:sp>
      <p:sp>
        <p:nvSpPr>
          <p:cNvPr id="7" name="Text 3"/>
          <p:cNvSpPr/>
          <p:nvPr/>
        </p:nvSpPr>
        <p:spPr>
          <a:xfrm>
            <a:off x="864037" y="6026348"/>
            <a:ext cx="4053840" cy="790099"/>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Increased use of collaborative and autonomous robots</a:t>
            </a:r>
            <a:endParaRPr lang="en-US" sz="1944" dirty="0"/>
          </a:p>
        </p:txBody>
      </p:sp>
      <p:pic>
        <p:nvPicPr>
          <p:cNvPr id="8" name="Image 2" descr="preencoded.png"/>
          <p:cNvPicPr>
            <a:picLocks noChangeAspect="1"/>
          </p:cNvPicPr>
          <p:nvPr/>
        </p:nvPicPr>
        <p:blipFill>
          <a:blip r:embed="rId5"/>
          <a:stretch>
            <a:fillRect/>
          </a:stretch>
        </p:blipFill>
        <p:spPr>
          <a:xfrm>
            <a:off x="5288161" y="2678430"/>
            <a:ext cx="4053959" cy="2505432"/>
          </a:xfrm>
          <a:prstGeom prst="rect">
            <a:avLst/>
          </a:prstGeom>
        </p:spPr>
      </p:pic>
      <p:sp>
        <p:nvSpPr>
          <p:cNvPr id="9" name="Text 4"/>
          <p:cNvSpPr/>
          <p:nvPr/>
        </p:nvSpPr>
        <p:spPr>
          <a:xfrm>
            <a:off x="5288161" y="5492472"/>
            <a:ext cx="3086100"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Digital Twins</a:t>
            </a:r>
            <a:endParaRPr lang="en-US" sz="2430" dirty="0"/>
          </a:p>
        </p:txBody>
      </p:sp>
      <p:sp>
        <p:nvSpPr>
          <p:cNvPr id="10" name="Text 5"/>
          <p:cNvSpPr/>
          <p:nvPr/>
        </p:nvSpPr>
        <p:spPr>
          <a:xfrm>
            <a:off x="5288161" y="6026348"/>
            <a:ext cx="4053959" cy="790099"/>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Virtual models for real-time monitoring and optimization</a:t>
            </a:r>
            <a:endParaRPr lang="en-US" sz="1944" dirty="0"/>
          </a:p>
        </p:txBody>
      </p:sp>
      <p:pic>
        <p:nvPicPr>
          <p:cNvPr id="11" name="Image 3" descr="preencoded.png"/>
          <p:cNvPicPr>
            <a:picLocks noChangeAspect="1"/>
          </p:cNvPicPr>
          <p:nvPr/>
        </p:nvPicPr>
        <p:blipFill>
          <a:blip r:embed="rId6"/>
          <a:stretch>
            <a:fillRect/>
          </a:stretch>
        </p:blipFill>
        <p:spPr>
          <a:xfrm>
            <a:off x="9712404" y="2678430"/>
            <a:ext cx="4053959" cy="2505432"/>
          </a:xfrm>
          <a:prstGeom prst="rect">
            <a:avLst/>
          </a:prstGeom>
        </p:spPr>
      </p:pic>
      <p:sp>
        <p:nvSpPr>
          <p:cNvPr id="12" name="Text 6"/>
          <p:cNvSpPr/>
          <p:nvPr/>
        </p:nvSpPr>
        <p:spPr>
          <a:xfrm>
            <a:off x="9712404" y="5492472"/>
            <a:ext cx="3086100" cy="385763"/>
          </a:xfrm>
          <a:prstGeom prst="rect">
            <a:avLst/>
          </a:prstGeom>
          <a:noFill/>
          <a:ln/>
        </p:spPr>
        <p:txBody>
          <a:bodyPr wrap="none" rtlCol="0" anchor="t"/>
          <a:lstStyle/>
          <a:p>
            <a:pPr marL="0" indent="0" algn="l">
              <a:lnSpc>
                <a:spcPts val="3038"/>
              </a:lnSpc>
              <a:buNone/>
            </a:pPr>
            <a:r>
              <a:rPr lang="en-US" sz="2430" dirty="0">
                <a:solidFill>
                  <a:srgbClr val="CFCBBF"/>
                </a:solidFill>
                <a:latin typeface="Prata" pitchFamily="34" charset="0"/>
                <a:ea typeface="Prata" pitchFamily="34" charset="-122"/>
                <a:cs typeface="Prata" pitchFamily="34" charset="-120"/>
              </a:rPr>
              <a:t>Augmented Reality</a:t>
            </a:r>
            <a:endParaRPr lang="en-US" sz="2430" dirty="0"/>
          </a:p>
        </p:txBody>
      </p:sp>
      <p:sp>
        <p:nvSpPr>
          <p:cNvPr id="13" name="Text 7"/>
          <p:cNvSpPr/>
          <p:nvPr/>
        </p:nvSpPr>
        <p:spPr>
          <a:xfrm>
            <a:off x="9712404" y="6026348"/>
            <a:ext cx="4053959" cy="790099"/>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Enhanced worker guidance and remote assistance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53"/>
            <a:ext cx="14630400" cy="8229600"/>
          </a:xfrm>
          <a:prstGeom prst="rect">
            <a:avLst/>
          </a:prstGeom>
        </p:spPr>
      </p:pic>
      <p:sp>
        <p:nvSpPr>
          <p:cNvPr id="3" name="Shape 0"/>
          <p:cNvSpPr/>
          <p:nvPr/>
        </p:nvSpPr>
        <p:spPr>
          <a:xfrm>
            <a:off x="0" y="-120193"/>
            <a:ext cx="14630400" cy="14728508"/>
          </a:xfrm>
          <a:prstGeom prst="rect">
            <a:avLst/>
          </a:prstGeom>
          <a:solidFill>
            <a:srgbClr val="1B1C1D"/>
          </a:solidFill>
          <a:ln/>
        </p:spPr>
      </p:sp>
      <p:sp>
        <p:nvSpPr>
          <p:cNvPr id="4" name="Text 1"/>
          <p:cNvSpPr/>
          <p:nvPr/>
        </p:nvSpPr>
        <p:spPr>
          <a:xfrm>
            <a:off x="275514" y="158549"/>
            <a:ext cx="6326505"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Key Subjects for Mechatronics</a:t>
            </a:r>
            <a:endParaRPr lang="en-US" sz="3402" dirty="0"/>
          </a:p>
        </p:txBody>
      </p:sp>
      <p:sp>
        <p:nvSpPr>
          <p:cNvPr id="5" name="Text 2"/>
          <p:cNvSpPr/>
          <p:nvPr/>
        </p:nvSpPr>
        <p:spPr>
          <a:xfrm>
            <a:off x="275514" y="819590"/>
            <a:ext cx="2160270" cy="269915"/>
          </a:xfrm>
          <a:prstGeom prst="rect">
            <a:avLst/>
          </a:prstGeom>
          <a:noFill/>
          <a:ln/>
        </p:spPr>
        <p:txBody>
          <a:bodyPr wrap="none" rtlCol="0" anchor="t"/>
          <a:lstStyle/>
          <a:p>
            <a:pPr marL="0" indent="0">
              <a:lnSpc>
                <a:spcPts val="2126"/>
              </a:lnSpc>
              <a:buNone/>
            </a:pPr>
            <a:r>
              <a:rPr lang="en-US" sz="1701" dirty="0">
                <a:solidFill>
                  <a:srgbClr val="F2E782"/>
                </a:solidFill>
                <a:latin typeface="Prata" pitchFamily="34" charset="0"/>
                <a:ea typeface="Prata" pitchFamily="34" charset="-122"/>
                <a:cs typeface="Prata" pitchFamily="34" charset="-120"/>
              </a:rPr>
              <a:t>Mathematics</a:t>
            </a:r>
            <a:endParaRPr lang="en-US" sz="1701" dirty="0"/>
          </a:p>
        </p:txBody>
      </p:sp>
      <p:sp>
        <p:nvSpPr>
          <p:cNvPr id="6" name="Text 3"/>
          <p:cNvSpPr/>
          <p:nvPr/>
        </p:nvSpPr>
        <p:spPr>
          <a:xfrm>
            <a:off x="0" y="1214558"/>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Calculus</a:t>
            </a:r>
            <a:endParaRPr lang="en-US" sz="1361" dirty="0"/>
          </a:p>
        </p:txBody>
      </p:sp>
      <p:sp>
        <p:nvSpPr>
          <p:cNvPr id="7" name="Text 4"/>
          <p:cNvSpPr/>
          <p:nvPr/>
        </p:nvSpPr>
        <p:spPr>
          <a:xfrm>
            <a:off x="0" y="1551624"/>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Linear Algebra</a:t>
            </a:r>
            <a:endParaRPr lang="en-US" sz="1361" dirty="0"/>
          </a:p>
        </p:txBody>
      </p:sp>
      <p:sp>
        <p:nvSpPr>
          <p:cNvPr id="8" name="Text 5"/>
          <p:cNvSpPr/>
          <p:nvPr/>
        </p:nvSpPr>
        <p:spPr>
          <a:xfrm>
            <a:off x="275514" y="2221551"/>
            <a:ext cx="2283976" cy="269915"/>
          </a:xfrm>
          <a:prstGeom prst="rect">
            <a:avLst/>
          </a:prstGeom>
          <a:noFill/>
          <a:ln/>
        </p:spPr>
        <p:txBody>
          <a:bodyPr wrap="none" rtlCol="0" anchor="t"/>
          <a:lstStyle/>
          <a:p>
            <a:pPr marL="0" indent="0">
              <a:lnSpc>
                <a:spcPts val="2126"/>
              </a:lnSpc>
              <a:buNone/>
            </a:pPr>
            <a:r>
              <a:rPr lang="en-US" sz="1701" dirty="0">
                <a:solidFill>
                  <a:srgbClr val="F2E782"/>
                </a:solidFill>
                <a:latin typeface="Prata" pitchFamily="34" charset="0"/>
                <a:ea typeface="Prata" pitchFamily="34" charset="-122"/>
                <a:cs typeface="Prata" pitchFamily="34" charset="-120"/>
              </a:rPr>
              <a:t>Mechatronics System </a:t>
            </a:r>
            <a:endParaRPr lang="en-US" sz="1701" dirty="0"/>
          </a:p>
        </p:txBody>
      </p:sp>
      <p:sp>
        <p:nvSpPr>
          <p:cNvPr id="9" name="Text 6"/>
          <p:cNvSpPr/>
          <p:nvPr/>
        </p:nvSpPr>
        <p:spPr>
          <a:xfrm>
            <a:off x="0" y="2616519"/>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Design Integration of Mechanical and Electronic Systems </a:t>
            </a:r>
            <a:endParaRPr lang="en-US" sz="1361" dirty="0"/>
          </a:p>
        </p:txBody>
      </p:sp>
      <p:sp>
        <p:nvSpPr>
          <p:cNvPr id="10" name="Text 7"/>
          <p:cNvSpPr/>
          <p:nvPr/>
        </p:nvSpPr>
        <p:spPr>
          <a:xfrm>
            <a:off x="0" y="2953585"/>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Mechatronics Design Process </a:t>
            </a:r>
            <a:endParaRPr lang="en-US" sz="1361" dirty="0"/>
          </a:p>
        </p:txBody>
      </p:sp>
      <p:sp>
        <p:nvSpPr>
          <p:cNvPr id="11" name="Text 8"/>
          <p:cNvSpPr/>
          <p:nvPr/>
        </p:nvSpPr>
        <p:spPr>
          <a:xfrm>
            <a:off x="0" y="3290651"/>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Project Management</a:t>
            </a:r>
            <a:endParaRPr lang="en-US" sz="1361" dirty="0"/>
          </a:p>
        </p:txBody>
      </p:sp>
      <p:sp>
        <p:nvSpPr>
          <p:cNvPr id="12" name="Text 9"/>
          <p:cNvSpPr/>
          <p:nvPr/>
        </p:nvSpPr>
        <p:spPr>
          <a:xfrm>
            <a:off x="275514" y="3960578"/>
            <a:ext cx="2160270" cy="269915"/>
          </a:xfrm>
          <a:prstGeom prst="rect">
            <a:avLst/>
          </a:prstGeom>
          <a:noFill/>
          <a:ln/>
        </p:spPr>
        <p:txBody>
          <a:bodyPr wrap="none" rtlCol="0" anchor="t"/>
          <a:lstStyle/>
          <a:p>
            <a:pPr marL="0" indent="0">
              <a:lnSpc>
                <a:spcPts val="2126"/>
              </a:lnSpc>
              <a:buNone/>
            </a:pPr>
            <a:r>
              <a:rPr lang="en-US" sz="1701" dirty="0">
                <a:solidFill>
                  <a:srgbClr val="F2E782"/>
                </a:solidFill>
                <a:latin typeface="Prata" pitchFamily="34" charset="0"/>
                <a:ea typeface="Prata" pitchFamily="34" charset="-122"/>
                <a:cs typeface="Prata" pitchFamily="34" charset="-120"/>
              </a:rPr>
              <a:t>Robotics</a:t>
            </a:r>
            <a:endParaRPr lang="en-US" sz="1701" dirty="0"/>
          </a:p>
        </p:txBody>
      </p:sp>
      <p:sp>
        <p:nvSpPr>
          <p:cNvPr id="13" name="Text 10"/>
          <p:cNvSpPr/>
          <p:nvPr/>
        </p:nvSpPr>
        <p:spPr>
          <a:xfrm>
            <a:off x="0" y="4355546"/>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Robot Kinematics and Dynamics </a:t>
            </a:r>
            <a:endParaRPr lang="en-US" sz="1361" dirty="0"/>
          </a:p>
        </p:txBody>
      </p:sp>
      <p:sp>
        <p:nvSpPr>
          <p:cNvPr id="14" name="Text 11"/>
          <p:cNvSpPr/>
          <p:nvPr/>
        </p:nvSpPr>
        <p:spPr>
          <a:xfrm>
            <a:off x="0" y="4692612"/>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Robot Motion Planning </a:t>
            </a:r>
            <a:endParaRPr lang="en-US" sz="1361" dirty="0"/>
          </a:p>
        </p:txBody>
      </p:sp>
      <p:sp>
        <p:nvSpPr>
          <p:cNvPr id="15" name="Text 12"/>
          <p:cNvSpPr/>
          <p:nvPr/>
        </p:nvSpPr>
        <p:spPr>
          <a:xfrm>
            <a:off x="0" y="5029677"/>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Robot Programming </a:t>
            </a:r>
            <a:endParaRPr lang="en-US" sz="1361" dirty="0"/>
          </a:p>
        </p:txBody>
      </p:sp>
      <p:sp>
        <p:nvSpPr>
          <p:cNvPr id="16" name="Text 13"/>
          <p:cNvSpPr/>
          <p:nvPr/>
        </p:nvSpPr>
        <p:spPr>
          <a:xfrm>
            <a:off x="0" y="5366743"/>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Automation Systems</a:t>
            </a:r>
            <a:endParaRPr lang="en-US" sz="1361" dirty="0"/>
          </a:p>
        </p:txBody>
      </p:sp>
      <p:sp>
        <p:nvSpPr>
          <p:cNvPr id="17" name="Text 14"/>
          <p:cNvSpPr/>
          <p:nvPr/>
        </p:nvSpPr>
        <p:spPr>
          <a:xfrm>
            <a:off x="275514" y="6036671"/>
            <a:ext cx="2160270" cy="269915"/>
          </a:xfrm>
          <a:prstGeom prst="rect">
            <a:avLst/>
          </a:prstGeom>
          <a:noFill/>
          <a:ln/>
        </p:spPr>
        <p:txBody>
          <a:bodyPr wrap="none" rtlCol="0" anchor="t"/>
          <a:lstStyle/>
          <a:p>
            <a:pPr marL="0" indent="0">
              <a:lnSpc>
                <a:spcPts val="2126"/>
              </a:lnSpc>
              <a:buNone/>
            </a:pPr>
            <a:r>
              <a:rPr lang="en-US" sz="1701" dirty="0">
                <a:solidFill>
                  <a:srgbClr val="F2E782"/>
                </a:solidFill>
                <a:latin typeface="Prata" pitchFamily="34" charset="0"/>
                <a:ea typeface="Prata" pitchFamily="34" charset="-122"/>
                <a:cs typeface="Prata" pitchFamily="34" charset="-120"/>
              </a:rPr>
              <a:t>Electronics</a:t>
            </a:r>
            <a:endParaRPr lang="en-US" sz="1701" dirty="0"/>
          </a:p>
        </p:txBody>
      </p:sp>
      <p:sp>
        <p:nvSpPr>
          <p:cNvPr id="18" name="Text 15"/>
          <p:cNvSpPr/>
          <p:nvPr/>
        </p:nvSpPr>
        <p:spPr>
          <a:xfrm>
            <a:off x="0" y="6431638"/>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Analog Electronics</a:t>
            </a:r>
            <a:endParaRPr lang="en-US" sz="1361" dirty="0"/>
          </a:p>
        </p:txBody>
      </p:sp>
      <p:sp>
        <p:nvSpPr>
          <p:cNvPr id="19" name="Text 16"/>
          <p:cNvSpPr/>
          <p:nvPr/>
        </p:nvSpPr>
        <p:spPr>
          <a:xfrm>
            <a:off x="0" y="6768704"/>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Digital Electronics</a:t>
            </a:r>
            <a:endParaRPr lang="en-US" sz="1361" dirty="0"/>
          </a:p>
        </p:txBody>
      </p:sp>
      <p:sp>
        <p:nvSpPr>
          <p:cNvPr id="20" name="Text 17"/>
          <p:cNvSpPr/>
          <p:nvPr/>
        </p:nvSpPr>
        <p:spPr>
          <a:xfrm>
            <a:off x="0" y="7105770"/>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Embedded Systems</a:t>
            </a:r>
            <a:endParaRPr lang="en-US" sz="1361" dirty="0"/>
          </a:p>
        </p:txBody>
      </p:sp>
      <p:sp>
        <p:nvSpPr>
          <p:cNvPr id="21" name="Text 18"/>
          <p:cNvSpPr/>
          <p:nvPr/>
        </p:nvSpPr>
        <p:spPr>
          <a:xfrm>
            <a:off x="6007240" y="944643"/>
            <a:ext cx="2160270" cy="269915"/>
          </a:xfrm>
          <a:prstGeom prst="rect">
            <a:avLst/>
          </a:prstGeom>
          <a:noFill/>
          <a:ln/>
        </p:spPr>
        <p:txBody>
          <a:bodyPr wrap="none" rtlCol="0" anchor="t"/>
          <a:lstStyle/>
          <a:p>
            <a:pPr marL="0" indent="0">
              <a:lnSpc>
                <a:spcPts val="2126"/>
              </a:lnSpc>
              <a:buNone/>
            </a:pPr>
            <a:r>
              <a:rPr lang="en-US" sz="1701" dirty="0">
                <a:solidFill>
                  <a:srgbClr val="F2E782"/>
                </a:solidFill>
                <a:latin typeface="Prata" pitchFamily="34" charset="0"/>
                <a:ea typeface="Prata" pitchFamily="34" charset="-122"/>
                <a:cs typeface="Prata" pitchFamily="34" charset="-120"/>
              </a:rPr>
              <a:t>Manufacturing</a:t>
            </a:r>
            <a:endParaRPr lang="en-US" sz="1701" dirty="0"/>
          </a:p>
        </p:txBody>
      </p:sp>
      <p:sp>
        <p:nvSpPr>
          <p:cNvPr id="22" name="Text 19"/>
          <p:cNvSpPr/>
          <p:nvPr/>
        </p:nvSpPr>
        <p:spPr>
          <a:xfrm>
            <a:off x="6283584" y="1473756"/>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CNC Machining</a:t>
            </a:r>
            <a:endParaRPr lang="en-US" sz="1361" dirty="0"/>
          </a:p>
        </p:txBody>
      </p:sp>
      <p:sp>
        <p:nvSpPr>
          <p:cNvPr id="23" name="Text 20"/>
          <p:cNvSpPr/>
          <p:nvPr/>
        </p:nvSpPr>
        <p:spPr>
          <a:xfrm>
            <a:off x="6283584" y="1810822"/>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Automation and Control Systems</a:t>
            </a:r>
            <a:endParaRPr lang="en-US" sz="1361" dirty="0"/>
          </a:p>
        </p:txBody>
      </p:sp>
      <p:sp>
        <p:nvSpPr>
          <p:cNvPr id="24" name="Text 21"/>
          <p:cNvSpPr/>
          <p:nvPr/>
        </p:nvSpPr>
        <p:spPr>
          <a:xfrm>
            <a:off x="6283584" y="2147888"/>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Lean Manufacturing Principles</a:t>
            </a:r>
            <a:endParaRPr lang="en-US" sz="1361" dirty="0"/>
          </a:p>
        </p:txBody>
      </p:sp>
      <p:sp>
        <p:nvSpPr>
          <p:cNvPr id="25" name="Text 22"/>
          <p:cNvSpPr/>
          <p:nvPr/>
        </p:nvSpPr>
        <p:spPr>
          <a:xfrm>
            <a:off x="6283584" y="2484954"/>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Industry 4.0</a:t>
            </a:r>
            <a:endParaRPr lang="en-US" sz="1361" dirty="0"/>
          </a:p>
        </p:txBody>
      </p:sp>
      <p:sp>
        <p:nvSpPr>
          <p:cNvPr id="26" name="Text 23"/>
          <p:cNvSpPr/>
          <p:nvPr/>
        </p:nvSpPr>
        <p:spPr>
          <a:xfrm>
            <a:off x="6007240" y="3020735"/>
            <a:ext cx="2160270" cy="269915"/>
          </a:xfrm>
          <a:prstGeom prst="rect">
            <a:avLst/>
          </a:prstGeom>
          <a:noFill/>
          <a:ln/>
        </p:spPr>
        <p:txBody>
          <a:bodyPr wrap="none" rtlCol="0" anchor="t"/>
          <a:lstStyle/>
          <a:p>
            <a:pPr marL="0" indent="0">
              <a:lnSpc>
                <a:spcPts val="2126"/>
              </a:lnSpc>
              <a:buNone/>
            </a:pPr>
            <a:r>
              <a:rPr lang="en-US" sz="1701" b="1" dirty="0">
                <a:solidFill>
                  <a:srgbClr val="F2E782"/>
                </a:solidFill>
                <a:latin typeface="Prata" pitchFamily="34" charset="0"/>
                <a:ea typeface="Prata" pitchFamily="34" charset="-122"/>
                <a:cs typeface="Prata" pitchFamily="34" charset="-120"/>
              </a:rPr>
              <a:t>Instrumentation</a:t>
            </a:r>
            <a:endParaRPr lang="en-US" sz="1701" dirty="0"/>
          </a:p>
        </p:txBody>
      </p:sp>
      <p:sp>
        <p:nvSpPr>
          <p:cNvPr id="27" name="Text 24"/>
          <p:cNvSpPr/>
          <p:nvPr/>
        </p:nvSpPr>
        <p:spPr>
          <a:xfrm>
            <a:off x="6283584" y="3549849"/>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Measurement Systems</a:t>
            </a:r>
            <a:endParaRPr lang="en-US" sz="1361" dirty="0"/>
          </a:p>
        </p:txBody>
      </p:sp>
      <p:sp>
        <p:nvSpPr>
          <p:cNvPr id="28" name="Text 25"/>
          <p:cNvSpPr/>
          <p:nvPr/>
        </p:nvSpPr>
        <p:spPr>
          <a:xfrm>
            <a:off x="6283584" y="3886915"/>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Signal Processing</a:t>
            </a:r>
            <a:endParaRPr lang="en-US" sz="1361" dirty="0"/>
          </a:p>
        </p:txBody>
      </p:sp>
      <p:sp>
        <p:nvSpPr>
          <p:cNvPr id="29" name="Text 26"/>
          <p:cNvSpPr/>
          <p:nvPr/>
        </p:nvSpPr>
        <p:spPr>
          <a:xfrm>
            <a:off x="6007240" y="4422696"/>
            <a:ext cx="2160270" cy="269915"/>
          </a:xfrm>
          <a:prstGeom prst="rect">
            <a:avLst/>
          </a:prstGeom>
          <a:noFill/>
          <a:ln/>
        </p:spPr>
        <p:txBody>
          <a:bodyPr wrap="none" rtlCol="0" anchor="t"/>
          <a:lstStyle/>
          <a:p>
            <a:pPr marL="0" indent="0">
              <a:lnSpc>
                <a:spcPts val="2126"/>
              </a:lnSpc>
              <a:buNone/>
            </a:pPr>
            <a:r>
              <a:rPr lang="en-US" sz="1701" b="1" dirty="0">
                <a:solidFill>
                  <a:srgbClr val="F2E782"/>
                </a:solidFill>
                <a:latin typeface="Prata" pitchFamily="34" charset="0"/>
                <a:ea typeface="Prata" pitchFamily="34" charset="-122"/>
                <a:cs typeface="Prata" pitchFamily="34" charset="-120"/>
              </a:rPr>
              <a:t>Software Tools</a:t>
            </a:r>
            <a:endParaRPr lang="en-US" sz="1701" dirty="0"/>
          </a:p>
        </p:txBody>
      </p:sp>
      <p:sp>
        <p:nvSpPr>
          <p:cNvPr id="30" name="Text 27"/>
          <p:cNvSpPr/>
          <p:nvPr/>
        </p:nvSpPr>
        <p:spPr>
          <a:xfrm>
            <a:off x="6283584" y="4951810"/>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CAD (SolidWorks, AutoCAD)</a:t>
            </a:r>
            <a:endParaRPr lang="en-US" sz="1361" dirty="0"/>
          </a:p>
        </p:txBody>
      </p:sp>
      <p:sp>
        <p:nvSpPr>
          <p:cNvPr id="31" name="Text 28"/>
          <p:cNvSpPr/>
          <p:nvPr/>
        </p:nvSpPr>
        <p:spPr>
          <a:xfrm>
            <a:off x="6283584" y="5288876"/>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Simulation (MATLAB, Simulink)</a:t>
            </a:r>
            <a:endParaRPr lang="en-US" sz="1361" dirty="0"/>
          </a:p>
        </p:txBody>
      </p:sp>
      <p:sp>
        <p:nvSpPr>
          <p:cNvPr id="32" name="Text 29"/>
          <p:cNvSpPr/>
          <p:nvPr/>
        </p:nvSpPr>
        <p:spPr>
          <a:xfrm>
            <a:off x="6007240" y="5824657"/>
            <a:ext cx="2160270" cy="269915"/>
          </a:xfrm>
          <a:prstGeom prst="rect">
            <a:avLst/>
          </a:prstGeom>
          <a:noFill/>
          <a:ln/>
        </p:spPr>
        <p:txBody>
          <a:bodyPr wrap="none" rtlCol="0" anchor="t"/>
          <a:lstStyle/>
          <a:p>
            <a:pPr marL="0" indent="0">
              <a:lnSpc>
                <a:spcPts val="2126"/>
              </a:lnSpc>
              <a:buNone/>
            </a:pPr>
            <a:r>
              <a:rPr lang="en-US" sz="1701" b="1" dirty="0">
                <a:solidFill>
                  <a:srgbClr val="F2E782"/>
                </a:solidFill>
                <a:latin typeface="Prata" pitchFamily="34" charset="0"/>
                <a:ea typeface="Prata" pitchFamily="34" charset="-122"/>
                <a:cs typeface="Prata" pitchFamily="34" charset="-120"/>
              </a:rPr>
              <a:t>Soft Skills</a:t>
            </a:r>
            <a:endParaRPr lang="en-US" sz="1701" dirty="0"/>
          </a:p>
        </p:txBody>
      </p:sp>
      <p:sp>
        <p:nvSpPr>
          <p:cNvPr id="33" name="Text 30"/>
          <p:cNvSpPr/>
          <p:nvPr/>
        </p:nvSpPr>
        <p:spPr>
          <a:xfrm>
            <a:off x="6283584" y="6353771"/>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Technical Writing</a:t>
            </a:r>
            <a:endParaRPr lang="en-US" sz="1361" dirty="0"/>
          </a:p>
        </p:txBody>
      </p:sp>
      <p:sp>
        <p:nvSpPr>
          <p:cNvPr id="34" name="Text 31"/>
          <p:cNvSpPr/>
          <p:nvPr/>
        </p:nvSpPr>
        <p:spPr>
          <a:xfrm>
            <a:off x="6283584" y="6690837"/>
            <a:ext cx="9164003"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CFCBBF"/>
                </a:solidFill>
                <a:latin typeface="Raleway" pitchFamily="34" charset="0"/>
                <a:ea typeface="Raleway" pitchFamily="34" charset="-122"/>
                <a:cs typeface="Raleway" pitchFamily="34" charset="-120"/>
              </a:rPr>
              <a:t>Teamwork</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878</Words>
  <Application>Microsoft Office PowerPoint</Application>
  <PresentationFormat>Custom</PresentationFormat>
  <Paragraphs>117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Ajith Srikanth</cp:lastModifiedBy>
  <cp:revision>2</cp:revision>
  <dcterms:created xsi:type="dcterms:W3CDTF">2024-07-28T19:10:41Z</dcterms:created>
  <dcterms:modified xsi:type="dcterms:W3CDTF">2024-07-28T19:16:13Z</dcterms:modified>
</cp:coreProperties>
</file>